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om du vill redigera mall för underrubrikformat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microsoft.com/office/2007/relationships/hdphoto" Target="../media/hdphoto1.wdp"/><Relationship Id="rId4" Type="http://schemas.openxmlformats.org/officeDocument/2006/relationships/image" Target="../media/image14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microsoft.com/office/2007/relationships/hdphoto" Target="../media/hdphoto2.wdp"/><Relationship Id="rId4" Type="http://schemas.openxmlformats.org/officeDocument/2006/relationships/image" Target="../media/image21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0.png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3.png"/><Relationship Id="rId7" Type="http://schemas.openxmlformats.org/officeDocument/2006/relationships/image" Target="../media/image36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21.png"/><Relationship Id="rId10" Type="http://schemas.microsoft.com/office/2007/relationships/hdphoto" Target="../media/hdphoto1.wdp"/><Relationship Id="rId4" Type="http://schemas.openxmlformats.org/officeDocument/2006/relationships/image" Target="../media/image34.pn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34.png"/><Relationship Id="rId7" Type="http://schemas.openxmlformats.org/officeDocument/2006/relationships/image" Target="../media/image41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10" Type="http://schemas.microsoft.com/office/2007/relationships/hdphoto" Target="../media/hdphoto2.wdp"/><Relationship Id="rId4" Type="http://schemas.openxmlformats.org/officeDocument/2006/relationships/image" Target="../media/image21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09980" y="571500"/>
            <a:ext cx="9966960" cy="758420"/>
          </a:xfrm>
        </p:spPr>
        <p:txBody>
          <a:bodyPr>
            <a:normAutofit fontScale="90000"/>
          </a:bodyPr>
          <a:lstStyle/>
          <a:p>
            <a:r>
              <a:rPr lang="sv-SE" sz="4800"/>
              <a:t>Count </a:t>
            </a:r>
            <a:r>
              <a:rPr lang="sv-SE" sz="4800" err="1"/>
              <a:t>with</a:t>
            </a:r>
            <a:r>
              <a:rPr lang="sv-SE" sz="4800"/>
              <a:t> </a:t>
            </a:r>
            <a:r>
              <a:rPr lang="sv-SE" sz="4800" err="1"/>
              <a:t>chemical</a:t>
            </a:r>
            <a:r>
              <a:rPr lang="sv-SE" sz="4800"/>
              <a:t> reaktions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Underrubrik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15321" y="3974356"/>
                <a:ext cx="1979449" cy="1388165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32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sv-SE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v-SE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sv-SE" sz="32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</m:oMath>
                  </m:oMathPara>
                </a14:m>
                <a:endParaRPr lang="sv-SE" sz="3200"/>
              </a:p>
            </p:txBody>
          </p:sp>
        </mc:Choice>
        <mc:Fallback>
          <p:sp>
            <p:nvSpPr>
              <p:cNvPr id="3" name="Underrubrik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15321" y="3974356"/>
                <a:ext cx="1979449" cy="138816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Underrubrik 2"/>
              <p:cNvSpPr txBox="1">
                <a:spLocks/>
              </p:cNvSpPr>
              <p:nvPr/>
            </p:nvSpPr>
            <p:spPr>
              <a:xfrm>
                <a:off x="1848854" y="4002720"/>
                <a:ext cx="6091296" cy="138816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2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𝑎𝑚𝑜𝑢𝑛𝑡</m:t>
                      </m:r>
                      <m:r>
                        <a:rPr lang="sv-SE" sz="2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v-SE" sz="2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sv-SE" sz="2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v-SE" sz="2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𝑠𝑢𝑏𝑠𝑡𝑎𝑛𝑐𝑒</m:t>
                      </m:r>
                      <m:r>
                        <a:rPr lang="sv-SE" sz="240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sz="24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v-SE" sz="2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𝑚𝑎𝑠𝑠</m:t>
                          </m:r>
                        </m:num>
                        <m:den>
                          <m:r>
                            <a:rPr lang="sv-SE" sz="2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𝑀𝑜𝑙𝑎𝑟</m:t>
                          </m:r>
                          <m:r>
                            <a:rPr lang="sv-SE" sz="2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v-SE" sz="2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𝑚𝑎𝑠𝑠</m:t>
                          </m:r>
                        </m:den>
                      </m:f>
                    </m:oMath>
                  </m:oMathPara>
                </a14:m>
                <a:endParaRPr lang="sv-SE" sz="280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" name="Underrubrik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8854" y="4002720"/>
                <a:ext cx="6091296" cy="13881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Underrubrik 2"/>
              <p:cNvSpPr txBox="1">
                <a:spLocks/>
              </p:cNvSpPr>
              <p:nvPr/>
            </p:nvSpPr>
            <p:spPr>
              <a:xfrm>
                <a:off x="7382060" y="3974357"/>
                <a:ext cx="4111510" cy="138816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24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𝑚𝑜𝑙𝑒</m:t>
                      </m:r>
                      <m:r>
                        <a:rPr lang="sv-SE" sz="240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sz="240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v-SE" sz="24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𝑔𝑟𝑎𝑚𝑠</m:t>
                          </m:r>
                        </m:num>
                        <m:den>
                          <m:r>
                            <a:rPr lang="sv-SE" sz="24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𝑔𝑟𝑎𝑚𝑠</m:t>
                          </m:r>
                          <m:r>
                            <a:rPr lang="sv-SE" sz="24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sv-SE" sz="24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𝑚𝑜𝑙𝑒</m:t>
                          </m:r>
                        </m:den>
                      </m:f>
                    </m:oMath>
                  </m:oMathPara>
                </a14:m>
                <a:endParaRPr lang="sv-SE" sz="240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Underrubrik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060" y="3974357"/>
                <a:ext cx="4111510" cy="13881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ruta 5"/>
              <p:cNvSpPr txBox="1"/>
              <p:nvPr/>
            </p:nvSpPr>
            <p:spPr>
              <a:xfrm>
                <a:off x="1535864" y="5115967"/>
                <a:ext cx="832683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2800" i="1" dirty="0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sv-SE" sz="2800" i="1" dirty="0" smtClean="0">
                          <a:latin typeface="Cambria Math" panose="02040503050406030204" pitchFamily="18" charset="0"/>
                        </a:rPr>
                        <m:t>𝑚𝑜𝑙𝑒</m:t>
                      </m:r>
                      <m:r>
                        <a:rPr lang="sv-SE" sz="2800" i="1" dirty="0" smtClean="0">
                          <a:latin typeface="Cambria Math" panose="02040503050406030204" pitchFamily="18" charset="0"/>
                        </a:rPr>
                        <m:t>=6,022∙</m:t>
                      </m:r>
                      <m:sSup>
                        <m:sSupPr>
                          <m:ctrlPr>
                            <a:rPr lang="sv-SE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sv-SE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23</m:t>
                          </m:r>
                        </m:sup>
                      </m:sSup>
                      <m:r>
                        <a:rPr lang="sv-SE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sv-SE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𝑝𝑖𝑒𝑐𝑒𝑠</m:t>
                      </m:r>
                      <m:r>
                        <a:rPr lang="sv-SE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sv-SE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𝐴𝑣𝑜𝑔𝑎𝑑𝑟𝑜</m:t>
                      </m:r>
                      <m:r>
                        <a:rPr lang="sv-SE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´</m:t>
                      </m:r>
                      <m:r>
                        <a:rPr lang="sv-SE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sv-SE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sv-SE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𝑛𝑢𝑚𝑏𝑒𝑟</m:t>
                      </m:r>
                      <m:r>
                        <a:rPr lang="sv-SE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sv-SE" sz="2800"/>
              </a:p>
            </p:txBody>
          </p:sp>
        </mc:Choice>
        <mc:Fallback>
          <p:sp>
            <p:nvSpPr>
              <p:cNvPr id="6" name="textruta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864" y="5115967"/>
                <a:ext cx="832683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ruta 6"/>
          <p:cNvSpPr txBox="1"/>
          <p:nvPr/>
        </p:nvSpPr>
        <p:spPr>
          <a:xfrm>
            <a:off x="904875" y="1671638"/>
            <a:ext cx="3169728" cy="2031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sv-SE" i="1"/>
              <a:t>Ex: </a:t>
            </a:r>
            <a:r>
              <a:rPr lang="sv-SE" err="1"/>
              <a:t>You</a:t>
            </a:r>
            <a:r>
              <a:rPr lang="sv-SE"/>
              <a:t> </a:t>
            </a:r>
            <a:r>
              <a:rPr lang="sv-SE" err="1"/>
              <a:t>have</a:t>
            </a:r>
            <a:r>
              <a:rPr lang="sv-SE"/>
              <a:t> a silverring(Ag)  </a:t>
            </a:r>
            <a:r>
              <a:rPr lang="sv-SE" err="1"/>
              <a:t>that</a:t>
            </a:r>
            <a:r>
              <a:rPr lang="sv-SE"/>
              <a:t> </a:t>
            </a:r>
            <a:r>
              <a:rPr lang="sv-SE" err="1"/>
              <a:t>weighs</a:t>
            </a:r>
            <a:r>
              <a:rPr lang="sv-SE"/>
              <a:t> 15 grams, </a:t>
            </a:r>
            <a:r>
              <a:rPr lang="sv-SE" err="1"/>
              <a:t>how</a:t>
            </a:r>
            <a:r>
              <a:rPr lang="sv-SE"/>
              <a:t> </a:t>
            </a:r>
            <a:r>
              <a:rPr lang="sv-SE" err="1"/>
              <a:t>many</a:t>
            </a:r>
            <a:r>
              <a:rPr lang="sv-SE"/>
              <a:t> silver atoms </a:t>
            </a:r>
            <a:r>
              <a:rPr lang="sv-SE" err="1"/>
              <a:t>does</a:t>
            </a:r>
            <a:r>
              <a:rPr lang="sv-SE"/>
              <a:t> the ring </a:t>
            </a:r>
            <a:r>
              <a:rPr lang="sv-SE" err="1"/>
              <a:t>contain</a:t>
            </a:r>
            <a:r>
              <a:rPr lang="sv-SE"/>
              <a:t>?</a:t>
            </a:r>
          </a:p>
          <a:p>
            <a:endParaRPr lang="sv-SE"/>
          </a:p>
          <a:p>
            <a:endParaRPr lang="sv-SE"/>
          </a:p>
          <a:p>
            <a:endParaRPr lang="sv-S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ruta 7"/>
              <p:cNvSpPr txBox="1"/>
              <p:nvPr/>
            </p:nvSpPr>
            <p:spPr>
              <a:xfrm>
                <a:off x="5974347" y="1671725"/>
                <a:ext cx="2471318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i="1">
                    <a:latin typeface="Cambria Math" panose="02040503050406030204" pitchFamily="18" charset="0"/>
                  </a:rPr>
                  <a:t>What </a:t>
                </a:r>
                <a:r>
                  <a:rPr lang="sv-SE" i="1" err="1">
                    <a:latin typeface="Cambria Math" panose="02040503050406030204" pitchFamily="18" charset="0"/>
                  </a:rPr>
                  <a:t>we</a:t>
                </a:r>
                <a:r>
                  <a:rPr lang="sv-SE" i="1">
                    <a:latin typeface="Cambria Math" panose="02040503050406030204" pitchFamily="18" charset="0"/>
                  </a:rPr>
                  <a:t> </a:t>
                </a:r>
                <a:r>
                  <a:rPr lang="sv-SE" i="1" err="1">
                    <a:latin typeface="Cambria Math" panose="02040503050406030204" pitchFamily="18" charset="0"/>
                  </a:rPr>
                  <a:t>know</a:t>
                </a:r>
                <a:r>
                  <a:rPr lang="sv-SE" i="1">
                    <a:latin typeface="Cambria Math" panose="02040503050406030204" pitchFamily="18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r>
                      <a:rPr lang="sv-SE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sv-SE" i="1" dirty="0" smtClean="0">
                        <a:latin typeface="Cambria Math" panose="02040503050406030204" pitchFamily="18" charset="0"/>
                      </a:rPr>
                      <m:t>=15 </m:t>
                    </m:r>
                    <m:r>
                      <a:rPr lang="sv-SE" b="0" i="1" dirty="0" smtClean="0">
                        <a:latin typeface="Cambria Math" panose="02040503050406030204" pitchFamily="18" charset="0"/>
                      </a:rPr>
                      <m:t>𝑔𝑟𝑎𝑚𝑠</m:t>
                    </m:r>
                  </m:oMath>
                </a14:m>
                <a:r>
                  <a:rPr lang="sv-SE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sv-SE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sv-SE" b="0" i="1" smtClean="0">
                        <a:latin typeface="Cambria Math" panose="02040503050406030204" pitchFamily="18" charset="0"/>
                      </a:rPr>
                      <m:t>=108 </m:t>
                    </m:r>
                    <m:r>
                      <a:rPr lang="sv-SE" b="0" i="1" smtClean="0">
                        <a:latin typeface="Cambria Math" panose="02040503050406030204" pitchFamily="18" charset="0"/>
                      </a:rPr>
                      <m:t>𝑔𝑟𝑎𝑚𝑠</m:t>
                    </m:r>
                    <m:r>
                      <a:rPr lang="sv-SE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sv-SE" b="0" i="1" smtClean="0">
                        <a:latin typeface="Cambria Math" panose="02040503050406030204" pitchFamily="18" charset="0"/>
                      </a:rPr>
                      <m:t>𝑚𝑜𝑙</m:t>
                    </m:r>
                    <m:r>
                      <m:rPr>
                        <m:sty m:val="p"/>
                      </m:rPr>
                      <a:rPr lang="sv-SE" b="0" i="0" smtClean="0">
                        <a:latin typeface="Cambria Math" panose="02040503050406030204" pitchFamily="18" charset="0"/>
                      </a:rPr>
                      <m:t>e</m:t>
                    </m:r>
                  </m:oMath>
                </a14:m>
                <a:r>
                  <a:rPr lang="sv-SE"/>
                  <a:t> </a:t>
                </a:r>
              </a:p>
            </p:txBody>
          </p:sp>
        </mc:Choice>
        <mc:Fallback>
          <p:sp>
            <p:nvSpPr>
              <p:cNvPr id="8" name="textruta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4347" y="1671725"/>
                <a:ext cx="2471318" cy="923330"/>
              </a:xfrm>
              <a:prstGeom prst="rect">
                <a:avLst/>
              </a:prstGeom>
              <a:blipFill>
                <a:blip r:embed="rId6"/>
                <a:stretch>
                  <a:fillRect l="-1975" t="-3947" b="-4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ruta 8"/>
              <p:cNvSpPr txBox="1"/>
              <p:nvPr/>
            </p:nvSpPr>
            <p:spPr>
              <a:xfrm>
                <a:off x="5974347" y="2647018"/>
                <a:ext cx="5648432" cy="11868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v-SE" sz="200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sv-SE" sz="2000" b="0" i="1" dirty="0" smtClean="0">
                        <a:latin typeface="Cambria Math" panose="02040503050406030204" pitchFamily="18" charset="0"/>
                      </a:rPr>
                      <m:t>𝑎𝑐𝑢𝑙𝑎𝑡𝑒</m:t>
                    </m:r>
                    <m:r>
                      <a:rPr lang="sv-SE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v-SE" sz="2000" b="0" i="1" dirty="0" smtClean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sv-SE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v-SE" sz="2000" b="0" i="1" dirty="0" smtClean="0">
                        <a:latin typeface="Cambria Math" panose="02040503050406030204" pitchFamily="18" charset="0"/>
                      </a:rPr>
                      <m:t>𝑎𝑚𝑜𝑢𝑛𝑡</m:t>
                    </m:r>
                    <m:r>
                      <a:rPr lang="sv-SE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v-SE" sz="2000" b="0" i="1" dirty="0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sv-SE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v-SE" sz="2000" b="0" i="1" dirty="0" smtClean="0">
                        <a:latin typeface="Cambria Math" panose="02040503050406030204" pitchFamily="18" charset="0"/>
                      </a:rPr>
                      <m:t>𝑠𝑢𝑏𝑠𝑡𝑎𝑛𝑐𝑒</m:t>
                    </m:r>
                    <m:r>
                      <a:rPr lang="sv-SE" sz="2000" b="0" i="1" dirty="0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sv-SE" sz="20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sv-SE" sz="20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sv-SE" sz="200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sv-SE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sv-SE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sv-SE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  <m:r>
                      <a:rPr lang="sv-SE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v-SE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v-SE" sz="2000" b="0" i="1" smtClean="0">
                            <a:latin typeface="Cambria Math" panose="02040503050406030204" pitchFamily="18" charset="0"/>
                          </a:rPr>
                          <m:t>15 </m:t>
                        </m:r>
                        <m:r>
                          <a:rPr lang="sv-SE" sz="2000" b="0" i="1" smtClean="0">
                            <a:latin typeface="Cambria Math" panose="02040503050406030204" pitchFamily="18" charset="0"/>
                          </a:rPr>
                          <m:t>𝑔𝑟𝑎𝑚𝑠</m:t>
                        </m:r>
                      </m:num>
                      <m:den>
                        <m:r>
                          <a:rPr lang="sv-SE" sz="2000" b="0" i="1" smtClean="0">
                            <a:latin typeface="Cambria Math" panose="02040503050406030204" pitchFamily="18" charset="0"/>
                          </a:rPr>
                          <m:t>108 </m:t>
                        </m:r>
                        <m:r>
                          <a:rPr lang="sv-SE" sz="2000" b="0" i="1" smtClean="0">
                            <a:latin typeface="Cambria Math" panose="02040503050406030204" pitchFamily="18" charset="0"/>
                          </a:rPr>
                          <m:t>𝑔𝑟𝑎𝑚𝑠</m:t>
                        </m:r>
                        <m:r>
                          <a:rPr lang="sv-SE" sz="20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sv-SE" sz="2000" b="0" i="1" smtClean="0">
                            <a:latin typeface="Cambria Math" panose="02040503050406030204" pitchFamily="18" charset="0"/>
                          </a:rPr>
                          <m:t>𝑚𝑜𝑙𝑒</m:t>
                        </m:r>
                      </m:den>
                    </m:f>
                    <m:r>
                      <a:rPr lang="sv-SE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sv-SE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0.14 </m:t>
                    </m:r>
                    <m:r>
                      <a:rPr lang="sv-SE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𝑚𝑜𝑙𝑒</m:t>
                    </m:r>
                    <m:r>
                      <a:rPr lang="sv-SE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sv-SE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𝑠𝑖𝑙𝑣𝑒𝑟</m:t>
                    </m:r>
                    <m:r>
                      <a:rPr lang="sv-SE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sv-SE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𝑎𝑡𝑜𝑚𝑠</m:t>
                    </m:r>
                  </m:oMath>
                </a14:m>
                <a:r>
                  <a:rPr lang="sv-SE" sz="2000" i="1"/>
                  <a:t> </a:t>
                </a:r>
              </a:p>
              <a:p>
                <a:endParaRPr lang="sv-SE" sz="2000"/>
              </a:p>
            </p:txBody>
          </p:sp>
        </mc:Choice>
        <mc:Fallback>
          <p:sp>
            <p:nvSpPr>
              <p:cNvPr id="9" name="textruta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4347" y="2647018"/>
                <a:ext cx="5648432" cy="11868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Bildobjekt 11"/>
          <p:cNvPicPr>
            <a:picLocks noChangeAspect="1"/>
          </p:cNvPicPr>
          <p:nvPr/>
        </p:nvPicPr>
        <p:blipFill rotWithShape="1">
          <a:blip r:embed="rId8"/>
          <a:srcRect l="562" t="314" r="-532" b="661"/>
          <a:stretch/>
        </p:blipFill>
        <p:spPr>
          <a:xfrm>
            <a:off x="4090006" y="1576989"/>
            <a:ext cx="1608992" cy="1593714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00492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06083"/>
          </a:xfrm>
        </p:spPr>
        <p:txBody>
          <a:bodyPr>
            <a:normAutofit fontScale="90000"/>
          </a:bodyPr>
          <a:lstStyle/>
          <a:p>
            <a:r>
              <a:rPr lang="sv-SE"/>
              <a:t>Om vi eldar 1000 g bränsle hur mycket koldioxid släpps ut?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37118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v-SE" u="sng">
                <a:solidFill>
                  <a:schemeClr val="tx1"/>
                </a:solidFill>
              </a:rPr>
              <a:t>Slutsats</a:t>
            </a:r>
          </a:p>
          <a:p>
            <a:pPr marL="45720" indent="0">
              <a:buNone/>
            </a:pPr>
            <a:r>
              <a:rPr lang="sv-SE">
                <a:solidFill>
                  <a:schemeClr val="tx1"/>
                </a:solidFill>
              </a:rPr>
              <a:t>Om vi eldar 1000 gram etanol bildas det ca </a:t>
            </a:r>
            <a:r>
              <a:rPr lang="sv-SE">
                <a:solidFill>
                  <a:srgbClr val="FF0000"/>
                </a:solidFill>
              </a:rPr>
              <a:t>1900</a:t>
            </a:r>
            <a:r>
              <a:rPr lang="sv-SE">
                <a:solidFill>
                  <a:schemeClr val="tx1"/>
                </a:solidFill>
              </a:rPr>
              <a:t> g koldioxid, om vi eldar </a:t>
            </a:r>
            <a:r>
              <a:rPr lang="sv-SE">
                <a:solidFill>
                  <a:srgbClr val="FF0000"/>
                </a:solidFill>
              </a:rPr>
              <a:t>1000</a:t>
            </a:r>
            <a:r>
              <a:rPr lang="sv-SE">
                <a:solidFill>
                  <a:schemeClr val="tx1"/>
                </a:solidFill>
              </a:rPr>
              <a:t> g diesel bildas det ca </a:t>
            </a:r>
            <a:r>
              <a:rPr lang="sv-SE">
                <a:solidFill>
                  <a:srgbClr val="FF0000"/>
                </a:solidFill>
              </a:rPr>
              <a:t>670</a:t>
            </a:r>
            <a:r>
              <a:rPr lang="sv-SE">
                <a:solidFill>
                  <a:schemeClr val="tx1"/>
                </a:solidFill>
              </a:rPr>
              <a:t> g koldioxid. Etanol släpper ut mer koldioxid än diesel vid en förbränningsreaktion.</a:t>
            </a:r>
          </a:p>
          <a:p>
            <a:pPr marL="45720" indent="0">
              <a:buNone/>
            </a:pPr>
            <a:endParaRPr lang="sv-SE">
              <a:solidFill>
                <a:schemeClr val="tx1"/>
              </a:solidFill>
            </a:endParaRPr>
          </a:p>
          <a:p>
            <a:r>
              <a:rPr lang="sv-SE">
                <a:solidFill>
                  <a:schemeClr val="tx1"/>
                </a:solidFill>
              </a:rPr>
              <a:t>Vilket är mest miljövänligt?</a:t>
            </a:r>
          </a:p>
          <a:p>
            <a:r>
              <a:rPr lang="sv-SE">
                <a:solidFill>
                  <a:schemeClr val="tx1"/>
                </a:solidFill>
              </a:rPr>
              <a:t>Räcker det att ha dessa beräkningar som underlag om man diskuterar hur miljövänliga bränslen är?</a:t>
            </a:r>
          </a:p>
        </p:txBody>
      </p:sp>
    </p:spTree>
    <p:extLst>
      <p:ext uri="{BB962C8B-B14F-4D97-AF65-F5344CB8AC3E}">
        <p14:creationId xmlns:p14="http://schemas.microsoft.com/office/powerpoint/2010/main" val="432668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0884" y="370293"/>
            <a:ext cx="10972800" cy="816864"/>
          </a:xfrm>
        </p:spPr>
        <p:txBody>
          <a:bodyPr>
            <a:noAutofit/>
          </a:bodyPr>
          <a:lstStyle/>
          <a:p>
            <a:r>
              <a:rPr lang="sv-SE" sz="2800" err="1"/>
              <a:t>Wich</a:t>
            </a:r>
            <a:r>
              <a:rPr lang="sv-SE" sz="2800"/>
              <a:t>  </a:t>
            </a:r>
            <a:r>
              <a:rPr lang="sv-SE" sz="2800" err="1"/>
              <a:t>fuel</a:t>
            </a:r>
            <a:r>
              <a:rPr lang="sv-SE" sz="2800"/>
              <a:t> </a:t>
            </a:r>
            <a:r>
              <a:rPr lang="sv-SE" sz="2800" err="1"/>
              <a:t>lets</a:t>
            </a:r>
            <a:r>
              <a:rPr lang="sv-SE" sz="2800"/>
              <a:t> </a:t>
            </a:r>
            <a:r>
              <a:rPr lang="sv-SE" sz="2800" err="1"/>
              <a:t>out</a:t>
            </a:r>
            <a:r>
              <a:rPr lang="sv-SE" sz="2800"/>
              <a:t> the </a:t>
            </a:r>
            <a:r>
              <a:rPr lang="sv-SE" sz="2800" err="1"/>
              <a:t>most</a:t>
            </a:r>
            <a:r>
              <a:rPr lang="sv-SE" sz="2800"/>
              <a:t> </a:t>
            </a:r>
            <a:r>
              <a:rPr lang="sv-SE" sz="2800" err="1"/>
              <a:t>amount</a:t>
            </a:r>
            <a:r>
              <a:rPr lang="sv-SE" sz="2800"/>
              <a:t> </a:t>
            </a:r>
            <a:r>
              <a:rPr lang="sv-SE" sz="2800" err="1"/>
              <a:t>of</a:t>
            </a:r>
            <a:r>
              <a:rPr lang="sv-SE" sz="2800"/>
              <a:t> </a:t>
            </a:r>
            <a:r>
              <a:rPr lang="sv-SE" sz="2800" err="1"/>
              <a:t>carbondioxide</a:t>
            </a:r>
            <a:r>
              <a:rPr lang="sv-SE" sz="2800"/>
              <a:t>, diesel or </a:t>
            </a:r>
            <a:r>
              <a:rPr lang="sv-SE" sz="2800" err="1"/>
              <a:t>ethanol</a:t>
            </a:r>
            <a:r>
              <a:rPr lang="sv-SE" sz="2800"/>
              <a:t>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83796" y="1064769"/>
            <a:ext cx="6492240" cy="7680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v-SE" err="1"/>
              <a:t>We</a:t>
            </a:r>
            <a:r>
              <a:rPr lang="sv-SE"/>
              <a:t> get the </a:t>
            </a:r>
            <a:r>
              <a:rPr lang="sv-SE" err="1"/>
              <a:t>energy</a:t>
            </a:r>
            <a:r>
              <a:rPr lang="sv-SE"/>
              <a:t> to drive </a:t>
            </a:r>
            <a:r>
              <a:rPr lang="sv-SE" err="1"/>
              <a:t>our</a:t>
            </a:r>
            <a:r>
              <a:rPr lang="sv-SE"/>
              <a:t> </a:t>
            </a:r>
            <a:r>
              <a:rPr lang="sv-SE" err="1"/>
              <a:t>carengines</a:t>
            </a:r>
            <a:r>
              <a:rPr lang="sv-SE"/>
              <a:t> from a  </a:t>
            </a:r>
            <a:r>
              <a:rPr lang="sv-SE" err="1">
                <a:solidFill>
                  <a:schemeClr val="accent6">
                    <a:lumMod val="75000"/>
                  </a:schemeClr>
                </a:solidFill>
              </a:rPr>
              <a:t>combustion</a:t>
            </a:r>
            <a:r>
              <a:rPr lang="sv-SE"/>
              <a:t> </a:t>
            </a:r>
            <a:r>
              <a:rPr lang="sv-SE" err="1"/>
              <a:t>between</a:t>
            </a:r>
            <a:r>
              <a:rPr lang="sv-SE"/>
              <a:t> </a:t>
            </a:r>
            <a:r>
              <a:rPr lang="sv-SE">
                <a:solidFill>
                  <a:schemeClr val="accent6">
                    <a:lumMod val="75000"/>
                  </a:schemeClr>
                </a:solidFill>
              </a:rPr>
              <a:t>oxygen </a:t>
            </a:r>
            <a:r>
              <a:rPr lang="sv-SE"/>
              <a:t>and different </a:t>
            </a:r>
            <a:r>
              <a:rPr lang="sv-SE" err="1">
                <a:solidFill>
                  <a:schemeClr val="accent6">
                    <a:lumMod val="75000"/>
                  </a:schemeClr>
                </a:solidFill>
              </a:rPr>
              <a:t>fuels</a:t>
            </a:r>
            <a:r>
              <a:rPr lang="sv-SE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ruta 6"/>
              <p:cNvSpPr txBox="1"/>
              <p:nvPr/>
            </p:nvSpPr>
            <p:spPr>
              <a:xfrm>
                <a:off x="4104570" y="2766095"/>
                <a:ext cx="707706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8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sv-SE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sv-SE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v-SE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sv-SE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𝑂𝐻</m:t>
                      </m:r>
                      <m:d>
                        <m:dPr>
                          <m:ctrlPr>
                            <a:rPr lang="sv-SE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2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sv-SE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v-SE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800" b="0" i="1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sv-SE" sz="28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sv-S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sv-SE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2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sv-SE" sz="2800" b="0" i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800" b="0" i="1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sv-SE" sz="2400"/>
              </a:p>
            </p:txBody>
          </p:sp>
        </mc:Choice>
        <mc:Fallback>
          <p:sp>
            <p:nvSpPr>
              <p:cNvPr id="7" name="textruta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570" y="2766095"/>
                <a:ext cx="7077066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ruta 7"/>
              <p:cNvSpPr txBox="1"/>
              <p:nvPr/>
            </p:nvSpPr>
            <p:spPr>
              <a:xfrm>
                <a:off x="4184608" y="4413181"/>
                <a:ext cx="765459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800" b="0" i="1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sv-SE" sz="28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sv-SE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sub>
                      </m:sSub>
                      <m:sSub>
                        <m:sSubPr>
                          <m:ctrlPr>
                            <a:rPr lang="sv-SE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v-SE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sub>
                      </m:sSub>
                      <m:d>
                        <m:dPr>
                          <m:ctrlPr>
                            <a:rPr lang="sv-SE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2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sv-SE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v-SE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43</m:t>
                          </m:r>
                          <m:r>
                            <a:rPr lang="sv-SE" sz="28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sv-S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sv-SE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2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sv-SE" sz="2800" b="0" i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</m:t>
                      </m:r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800" b="0" i="1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  <m: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sv-SE" sz="2400"/>
              </a:p>
            </p:txBody>
          </p:sp>
        </mc:Choice>
        <mc:Fallback>
          <p:sp>
            <p:nvSpPr>
              <p:cNvPr id="8" name="textruta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608" y="4413181"/>
                <a:ext cx="765459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ruta 14"/>
          <p:cNvSpPr txBox="1"/>
          <p:nvPr/>
        </p:nvSpPr>
        <p:spPr>
          <a:xfrm>
            <a:off x="1304206" y="2689150"/>
            <a:ext cx="1475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i="1" err="1"/>
              <a:t>Ethanol</a:t>
            </a:r>
            <a:endParaRPr lang="sv-SE" sz="3200" i="1"/>
          </a:p>
        </p:txBody>
      </p:sp>
      <p:sp>
        <p:nvSpPr>
          <p:cNvPr id="17" name="textruta 16"/>
          <p:cNvSpPr txBox="1"/>
          <p:nvPr/>
        </p:nvSpPr>
        <p:spPr>
          <a:xfrm>
            <a:off x="1304206" y="4336236"/>
            <a:ext cx="11769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i="1"/>
              <a:t>Diesel</a:t>
            </a:r>
          </a:p>
        </p:txBody>
      </p:sp>
      <p:pic>
        <p:nvPicPr>
          <p:cNvPr id="18" name="Bildobjekt 17"/>
          <p:cNvPicPr>
            <a:picLocks noChangeAspect="1"/>
          </p:cNvPicPr>
          <p:nvPr/>
        </p:nvPicPr>
        <p:blipFill rotWithShape="1">
          <a:blip r:embed="rId4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rcRect t="28671" b="14761"/>
          <a:stretch/>
        </p:blipFill>
        <p:spPr>
          <a:xfrm>
            <a:off x="1989903" y="3237132"/>
            <a:ext cx="1578774" cy="893078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 rotWithShape="1">
          <a:blip r:embed="rId6">
            <a:grayscl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rcRect t="44029" b="30875"/>
          <a:stretch/>
        </p:blipFill>
        <p:spPr>
          <a:xfrm>
            <a:off x="1892668" y="5058889"/>
            <a:ext cx="3027838" cy="75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56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3068" y="363378"/>
            <a:ext cx="8878884" cy="956063"/>
          </a:xfrm>
        </p:spPr>
        <p:txBody>
          <a:bodyPr>
            <a:noAutofit/>
          </a:bodyPr>
          <a:lstStyle/>
          <a:p>
            <a:r>
              <a:rPr lang="sv-SE" sz="3200"/>
              <a:t>If </a:t>
            </a:r>
            <a:r>
              <a:rPr lang="sv-SE" sz="3200" err="1"/>
              <a:t>we</a:t>
            </a:r>
            <a:r>
              <a:rPr lang="sv-SE" sz="3200"/>
              <a:t> </a:t>
            </a:r>
            <a:r>
              <a:rPr lang="sv-SE" sz="3200" err="1"/>
              <a:t>burn</a:t>
            </a:r>
            <a:r>
              <a:rPr lang="sv-SE" sz="3200"/>
              <a:t>  1000 grams </a:t>
            </a:r>
            <a:r>
              <a:rPr lang="sv-SE" sz="3200" err="1"/>
              <a:t>of</a:t>
            </a:r>
            <a:r>
              <a:rPr lang="sv-SE" sz="3200"/>
              <a:t> </a:t>
            </a:r>
            <a:r>
              <a:rPr lang="sv-SE" sz="3200" err="1"/>
              <a:t>fuel</a:t>
            </a:r>
            <a:r>
              <a:rPr lang="sv-SE" sz="3200"/>
              <a:t>, </a:t>
            </a:r>
            <a:r>
              <a:rPr lang="sv-SE" sz="3200" err="1"/>
              <a:t>what</a:t>
            </a:r>
            <a:r>
              <a:rPr lang="sv-SE" sz="3200"/>
              <a:t> </a:t>
            </a:r>
            <a:r>
              <a:rPr lang="sv-SE" sz="3200" err="1"/>
              <a:t>amount</a:t>
            </a:r>
            <a:r>
              <a:rPr lang="sv-SE" sz="3200"/>
              <a:t> </a:t>
            </a:r>
            <a:r>
              <a:rPr lang="sv-SE" sz="3200" err="1"/>
              <a:t>of</a:t>
            </a:r>
            <a:r>
              <a:rPr lang="sv-SE" sz="3200"/>
              <a:t> </a:t>
            </a:r>
            <a:r>
              <a:rPr lang="sv-SE" sz="3200" err="1"/>
              <a:t>carbondioxide</a:t>
            </a:r>
            <a:r>
              <a:rPr lang="sv-SE" sz="3200"/>
              <a:t> </a:t>
            </a:r>
            <a:r>
              <a:rPr lang="sv-SE" sz="3200" err="1"/>
              <a:t>will</a:t>
            </a:r>
            <a:r>
              <a:rPr lang="sv-SE" sz="3200"/>
              <a:t> be </a:t>
            </a:r>
            <a:r>
              <a:rPr lang="sv-SE" sz="3200" err="1"/>
              <a:t>released</a:t>
            </a:r>
            <a:r>
              <a:rPr lang="sv-SE" sz="3200"/>
              <a:t>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ruta 4"/>
              <p:cNvSpPr txBox="1"/>
              <p:nvPr/>
            </p:nvSpPr>
            <p:spPr>
              <a:xfrm>
                <a:off x="2946768" y="1845982"/>
                <a:ext cx="80378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sv-SE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sv-SE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v-SE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sv-SE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𝑂𝐻</m:t>
                      </m:r>
                      <m:d>
                        <m:dPr>
                          <m:ctrlPr>
                            <a:rPr lang="sv-S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sv-SE" sz="2400" b="0" i="1" smtClean="0">
                          <a:latin typeface="Cambria Math" panose="02040503050406030204" pitchFamily="18" charset="0"/>
                        </a:rPr>
                        <m:t>   +   </m:t>
                      </m:r>
                      <m:sSub>
                        <m:sSubPr>
                          <m:ctrlPr>
                            <a:rPr lang="sv-SE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400" b="0" i="1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sv-SE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sv-SE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sv-S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sv-SE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sv-S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            </m:t>
                      </m:r>
                      <m:r>
                        <a:rPr lang="sv-SE" sz="2400" b="0" i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sv-S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sv-S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+   </m:t>
                      </m:r>
                      <m:sSub>
                        <m:sSubPr>
                          <m:ctrlP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400" b="0" i="1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v-S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  <m:r>
                        <a:rPr lang="sv-S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sv-S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sv-S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sv-SE" sz="2000"/>
              </a:p>
            </p:txBody>
          </p:sp>
        </mc:Choice>
        <mc:Fallback>
          <p:sp>
            <p:nvSpPr>
              <p:cNvPr id="5" name="textruta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768" y="1845982"/>
                <a:ext cx="8037841" cy="369332"/>
              </a:xfrm>
              <a:prstGeom prst="rect">
                <a:avLst/>
              </a:prstGeom>
              <a:blipFill>
                <a:blip r:embed="rId2"/>
                <a:stretch>
                  <a:fillRect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ruta 5"/>
              <p:cNvSpPr txBox="1"/>
              <p:nvPr/>
            </p:nvSpPr>
            <p:spPr>
              <a:xfrm>
                <a:off x="361814" y="2456492"/>
                <a:ext cx="11588980" cy="25853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sv-SE" sz="2400"/>
                  <a:t>Molar </a:t>
                </a:r>
                <a:r>
                  <a:rPr lang="sv-SE" sz="2400" err="1"/>
                  <a:t>ratio</a:t>
                </a:r>
                <a:r>
                  <a:rPr lang="sv-SE" sz="2400"/>
                  <a:t>:			        1				  		        	             </a:t>
                </a:r>
                <a:r>
                  <a:rPr lang="sv-SE" sz="240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2</a:t>
                </a:r>
                <a:r>
                  <a:rPr lang="sv-SE" sz="2400"/>
                  <a:t>				   </a:t>
                </a:r>
              </a:p>
              <a:p>
                <a:endParaRPr lang="sv-SE" sz="2400"/>
              </a:p>
              <a:p>
                <a:r>
                  <a:rPr lang="sv-SE" sz="2400" err="1"/>
                  <a:t>Mass</a:t>
                </a:r>
                <a:r>
                  <a:rPr lang="sv-SE" sz="2400"/>
                  <a:t> (m):				</a:t>
                </a:r>
                <a:r>
                  <a:rPr lang="sv-SE" sz="2000">
                    <a:solidFill>
                      <a:srgbClr val="7030A0"/>
                    </a:solidFill>
                  </a:rPr>
                  <a:t>1000</a:t>
                </a:r>
                <a:r>
                  <a:rPr lang="sv-SE" sz="2000"/>
                  <a:t> grams</a:t>
                </a:r>
              </a:p>
              <a:p>
                <a:endParaRPr lang="sv-SE" sz="2400"/>
              </a:p>
              <a:p>
                <a:r>
                  <a:rPr lang="sv-SE" sz="2400"/>
                  <a:t>Molar </a:t>
                </a:r>
                <a:r>
                  <a:rPr lang="sv-SE" sz="2400" err="1"/>
                  <a:t>mass</a:t>
                </a:r>
                <a:r>
                  <a:rPr lang="sv-SE" sz="2400"/>
                  <a:t> (M):           </a:t>
                </a:r>
                <a14:m>
                  <m:oMath xmlns:m="http://schemas.openxmlformats.org/officeDocument/2006/math">
                    <m:r>
                      <a:rPr lang="sv-SE" sz="16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sv-SE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v-SE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12,0</m:t>
                    </m:r>
                    <m:r>
                      <a:rPr lang="sv-SE" sz="1600" b="0" i="1" dirty="0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sv-SE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∙1,01</m:t>
                    </m:r>
                    <m:r>
                      <a:rPr lang="sv-SE" sz="1600" b="0" i="1" dirty="0" smtClean="0">
                        <a:latin typeface="Cambria Math" panose="02040503050406030204" pitchFamily="18" charset="0"/>
                      </a:rPr>
                      <m:t>+16,0=</m:t>
                    </m:r>
                    <m:r>
                      <a:rPr lang="sv-SE" sz="1600" b="0" i="1" dirty="0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</a:rPr>
                      <m:t>46,06</m:t>
                    </m:r>
                    <m:r>
                      <a:rPr lang="sv-SE" sz="16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-SE" sz="1600" b="0" i="0" dirty="0" smtClean="0">
                        <a:latin typeface="Cambria Math" panose="02040503050406030204" pitchFamily="18" charset="0"/>
                      </a:rPr>
                      <m:t>grams</m:t>
                    </m:r>
                    <m:r>
                      <a:rPr lang="sv-SE" sz="16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-SE" sz="1600" b="0" i="0" dirty="0" smtClean="0">
                        <a:latin typeface="Cambria Math" panose="02040503050406030204" pitchFamily="18" charset="0"/>
                      </a:rPr>
                      <m:t>per</m:t>
                    </m:r>
                    <m:r>
                      <a:rPr lang="sv-SE" sz="16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-SE" sz="1600" b="0" i="0" dirty="0" smtClean="0">
                        <a:latin typeface="Cambria Math" panose="02040503050406030204" pitchFamily="18" charset="0"/>
                      </a:rPr>
                      <m:t>mole</m:t>
                    </m:r>
                  </m:oMath>
                </a14:m>
                <a:r>
                  <a:rPr lang="sv-SE" sz="1600" b="0"/>
                  <a:t>                          </a:t>
                </a:r>
                <a14:m>
                  <m:oMath xmlns:m="http://schemas.openxmlformats.org/officeDocument/2006/math">
                    <m:r>
                      <a:rPr lang="sv-SE" sz="1600" b="0" i="1" dirty="0" smtClean="0">
                        <a:latin typeface="Cambria Math" panose="02040503050406030204" pitchFamily="18" charset="0"/>
                      </a:rPr>
                      <m:t>12,0+2</m:t>
                    </m:r>
                    <m:r>
                      <a:rPr lang="sv-SE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∙16,0=</m:t>
                    </m:r>
                    <m:r>
                      <a:rPr lang="sv-SE" sz="1600" b="0" i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44,0</m:t>
                    </m:r>
                    <m:r>
                      <a:rPr lang="sv-SE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-SE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grams</m:t>
                    </m:r>
                    <m:r>
                      <a:rPr lang="sv-SE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-SE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per</m:t>
                    </m:r>
                    <m:r>
                      <a:rPr lang="sv-SE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-SE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mole</m:t>
                    </m:r>
                  </m:oMath>
                </a14:m>
                <a:endParaRPr lang="sv-SE" b="0"/>
              </a:p>
              <a:p>
                <a:r>
                  <a:rPr lang="sv-SE" sz="2400"/>
                  <a:t>                        </a:t>
                </a:r>
              </a:p>
              <a:p>
                <a:r>
                  <a:rPr lang="sv-SE" sz="2400" err="1"/>
                  <a:t>Amount</a:t>
                </a:r>
                <a:r>
                  <a:rPr lang="sv-SE" sz="2400"/>
                  <a:t> </a:t>
                </a:r>
                <a:r>
                  <a:rPr lang="sv-SE" sz="2400" err="1"/>
                  <a:t>of</a:t>
                </a:r>
                <a:r>
                  <a:rPr lang="sv-SE" sz="2400"/>
                  <a:t> </a:t>
                </a:r>
                <a:r>
                  <a:rPr lang="sv-SE" sz="2400" err="1"/>
                  <a:t>substance</a:t>
                </a:r>
                <a:r>
                  <a:rPr lang="sv-SE" sz="2400"/>
                  <a:t> (n):</a:t>
                </a:r>
              </a:p>
            </p:txBody>
          </p:sp>
        </mc:Choice>
        <mc:Fallback>
          <p:sp>
            <p:nvSpPr>
              <p:cNvPr id="6" name="textruta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814" y="2456492"/>
                <a:ext cx="11588980" cy="2585323"/>
              </a:xfrm>
              <a:prstGeom prst="rect">
                <a:avLst/>
              </a:prstGeom>
              <a:blipFill>
                <a:blip r:embed="rId3"/>
                <a:stretch>
                  <a:fillRect l="-1578" t="-3774" b="-6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Underrubrik 2"/>
              <p:cNvSpPr txBox="1">
                <a:spLocks/>
              </p:cNvSpPr>
              <p:nvPr/>
            </p:nvSpPr>
            <p:spPr>
              <a:xfrm>
                <a:off x="3882146" y="5484783"/>
                <a:ext cx="1979449" cy="138816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280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sv-SE" sz="28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v-SE" sz="280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sv-SE" sz="280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</m:oMath>
                  </m:oMathPara>
                </a14:m>
                <a:endParaRPr lang="sv-SE" sz="2800"/>
              </a:p>
            </p:txBody>
          </p:sp>
        </mc:Choice>
        <mc:Fallback>
          <p:sp>
            <p:nvSpPr>
              <p:cNvPr id="7" name="Underrubrik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2146" y="5484783"/>
                <a:ext cx="1979449" cy="13881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Underrubrik 2"/>
              <p:cNvSpPr txBox="1">
                <a:spLocks/>
              </p:cNvSpPr>
              <p:nvPr/>
            </p:nvSpPr>
            <p:spPr>
              <a:xfrm>
                <a:off x="8097980" y="5682836"/>
                <a:ext cx="1979449" cy="138816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sv-SE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v-SE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sv-SE" sz="2800"/>
              </a:p>
            </p:txBody>
          </p:sp>
        </mc:Choice>
        <mc:Fallback>
          <p:sp>
            <p:nvSpPr>
              <p:cNvPr id="8" name="Underrubrik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7980" y="5682836"/>
                <a:ext cx="1979449" cy="13881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ktangel 8"/>
              <p:cNvSpPr/>
              <p:nvPr/>
            </p:nvSpPr>
            <p:spPr>
              <a:xfrm>
                <a:off x="7083230" y="3202302"/>
                <a:ext cx="450475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v-SE" sz="16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43,4</m:t>
                    </m:r>
                    <m:r>
                      <a:rPr lang="sv-SE" sz="1600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-SE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mol</m:t>
                    </m:r>
                    <m:r>
                      <m:rPr>
                        <m:sty m:val="p"/>
                      </m:rPr>
                      <a:rPr lang="sv-SE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  <m:r>
                      <a:rPr lang="sv-SE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v-SE" sz="1600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44,0</m:t>
                    </m:r>
                    <m:r>
                      <a:rPr lang="sv-SE" sz="1600" b="0" i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-SE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</m:t>
                    </m:r>
                    <m:r>
                      <m:rPr>
                        <m:sty m:val="p"/>
                      </m:rPr>
                      <a:rPr lang="sv-SE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rams</m:t>
                    </m:r>
                    <m:r>
                      <a:rPr lang="sv-SE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-SE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per</m:t>
                    </m:r>
                    <m:r>
                      <a:rPr lang="sv-SE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-SE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mol</m:t>
                    </m:r>
                    <m:r>
                      <m:rPr>
                        <m:sty m:val="p"/>
                      </m:rPr>
                      <a:rPr lang="sv-SE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  <m:r>
                      <a:rPr lang="sv-SE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sv-SE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1909,6 </m:t>
                    </m:r>
                    <m:r>
                      <m:rPr>
                        <m:sty m:val="p"/>
                      </m:rPr>
                      <a:rPr lang="sv-SE" sz="16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</m:t>
                    </m:r>
                    <m:r>
                      <m:rPr>
                        <m:sty m:val="p"/>
                      </m:rPr>
                      <a:rPr lang="sv-SE" sz="1600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rams</m:t>
                    </m:r>
                  </m:oMath>
                </a14:m>
                <a:r>
                  <a:rPr lang="sv-SE" sz="1600"/>
                  <a:t> </a:t>
                </a:r>
              </a:p>
            </p:txBody>
          </p:sp>
        </mc:Choice>
        <mc:Fallback>
          <p:sp>
            <p:nvSpPr>
              <p:cNvPr id="9" name="Rektange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3230" y="3202302"/>
                <a:ext cx="4504759" cy="338554"/>
              </a:xfrm>
              <a:prstGeom prst="rect">
                <a:avLst/>
              </a:prstGeom>
              <a:blipFill>
                <a:blip r:embed="rId6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ktangel 9"/>
              <p:cNvSpPr/>
              <p:nvPr/>
            </p:nvSpPr>
            <p:spPr>
              <a:xfrm>
                <a:off x="8160635" y="4595062"/>
                <a:ext cx="27751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i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sv-SE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v-SE" i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21,7 </m:t>
                      </m:r>
                      <m:r>
                        <m:rPr>
                          <m:sty m:val="p"/>
                        </m:rPr>
                        <a:rPr lang="sv-SE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mol</m:t>
                      </m:r>
                      <m:r>
                        <m:rPr>
                          <m:sty m:val="p"/>
                        </m:rPr>
                        <a:rPr lang="sv-SE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</m:t>
                      </m:r>
                      <m:r>
                        <a:rPr lang="sv-SE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v-SE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43,4</m:t>
                      </m:r>
                      <m:r>
                        <a:rPr lang="sv-SE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sv-SE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mol</m:t>
                      </m:r>
                      <m:r>
                        <m:rPr>
                          <m:sty m:val="p"/>
                        </m:rPr>
                        <a:rPr lang="sv-SE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</m:t>
                      </m:r>
                    </m:oMath>
                  </m:oMathPara>
                </a14:m>
                <a:endParaRPr lang="sv-SE"/>
              </a:p>
            </p:txBody>
          </p:sp>
        </mc:Choice>
        <mc:Fallback>
          <p:sp>
            <p:nvSpPr>
              <p:cNvPr id="10" name="Rektangel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0635" y="4595062"/>
                <a:ext cx="277511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ktangel 10"/>
              <p:cNvSpPr/>
              <p:nvPr/>
            </p:nvSpPr>
            <p:spPr>
              <a:xfrm>
                <a:off x="3619009" y="4449061"/>
                <a:ext cx="3656770" cy="6613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v-SE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v-SE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1000</m:t>
                          </m:r>
                          <m:r>
                            <a:rPr lang="sv-SE" i="1" dirty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sv-SE" dirty="0"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m:rPr>
                              <m:nor/>
                            </m:rPr>
                            <a:rPr lang="sv-SE" b="0" i="0" dirty="0" smtClean="0">
                              <a:latin typeface="Cambria Math" panose="02040503050406030204" pitchFamily="18" charset="0"/>
                            </a:rPr>
                            <m:t>rams</m:t>
                          </m:r>
                          <m:r>
                            <m:rPr>
                              <m:nor/>
                            </m:rPr>
                            <a:rPr lang="sv-SE" dirty="0"/>
                            <m:t> </m:t>
                          </m:r>
                        </m:num>
                        <m:den>
                          <m:r>
                            <a:rPr lang="sv-SE" i="1" dirty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46,06</m:t>
                          </m:r>
                          <m:r>
                            <a:rPr lang="sv-SE" b="0" i="1" dirty="0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sv-SE" dirty="0"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m:rPr>
                              <m:sty m:val="p"/>
                            </m:rPr>
                            <a:rPr lang="sv-SE" b="0" i="0" dirty="0" smtClean="0">
                              <a:latin typeface="Cambria Math" panose="02040503050406030204" pitchFamily="18" charset="0"/>
                            </a:rPr>
                            <m:t>rams</m:t>
                          </m:r>
                          <m:r>
                            <a:rPr lang="sv-SE" b="0" i="0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sv-SE" b="0" i="0" dirty="0" smtClean="0">
                              <a:latin typeface="Cambria Math" panose="02040503050406030204" pitchFamily="18" charset="0"/>
                            </a:rPr>
                            <m:t>per</m:t>
                          </m:r>
                          <m:r>
                            <a:rPr lang="sv-SE" b="0" i="0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sv-SE" dirty="0">
                              <a:latin typeface="Cambria Math" panose="02040503050406030204" pitchFamily="18" charset="0"/>
                            </a:rPr>
                            <m:t>mol</m:t>
                          </m:r>
                          <m:r>
                            <m:rPr>
                              <m:sty m:val="p"/>
                            </m:rPr>
                            <a:rPr lang="sv-SE" b="0" i="0" dirty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den>
                      </m:f>
                      <m:r>
                        <a:rPr lang="sv-SE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sv-SE" i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21,7</m:t>
                      </m:r>
                      <m:r>
                        <a:rPr lang="sv-SE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sv-SE" dirty="0">
                          <a:latin typeface="Cambria Math" panose="02040503050406030204" pitchFamily="18" charset="0"/>
                        </a:rPr>
                        <m:t>mol</m:t>
                      </m:r>
                      <m:r>
                        <m:rPr>
                          <m:sty m:val="p"/>
                        </m:rPr>
                        <a:rPr lang="sv-SE" b="0" i="0" dirty="0" smtClean="0">
                          <a:latin typeface="Cambria Math" panose="02040503050406030204" pitchFamily="18" charset="0"/>
                        </a:rPr>
                        <m:t>e</m:t>
                      </m:r>
                    </m:oMath>
                  </m:oMathPara>
                </a14:m>
                <a:endParaRPr lang="sv-SE" sz="2000"/>
              </a:p>
            </p:txBody>
          </p:sp>
        </mc:Choice>
        <mc:Fallback>
          <p:sp>
            <p:nvSpPr>
              <p:cNvPr id="11" name="Rektangel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009" y="4449061"/>
                <a:ext cx="3656770" cy="6613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Bildobjekt 13"/>
          <p:cNvPicPr>
            <a:picLocks noChangeAspect="1"/>
          </p:cNvPicPr>
          <p:nvPr/>
        </p:nvPicPr>
        <p:blipFill rotWithShape="1">
          <a:blip r:embed="rId9">
            <a:grayscl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rcRect t="28671" b="14761"/>
          <a:stretch/>
        </p:blipFill>
        <p:spPr>
          <a:xfrm>
            <a:off x="9548977" y="808265"/>
            <a:ext cx="1578774" cy="893078"/>
          </a:xfrm>
          <a:prstGeom prst="rect">
            <a:avLst/>
          </a:prstGeom>
        </p:spPr>
      </p:pic>
      <p:sp>
        <p:nvSpPr>
          <p:cNvPr id="15" name="textruta 14"/>
          <p:cNvSpPr txBox="1"/>
          <p:nvPr/>
        </p:nvSpPr>
        <p:spPr>
          <a:xfrm>
            <a:off x="8924736" y="251044"/>
            <a:ext cx="1775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i="1" err="1"/>
              <a:t>Ethanol</a:t>
            </a:r>
            <a:endParaRPr lang="sv-SE" sz="3200" i="1"/>
          </a:p>
        </p:txBody>
      </p:sp>
    </p:spTree>
    <p:extLst>
      <p:ext uri="{BB962C8B-B14F-4D97-AF65-F5344CB8AC3E}">
        <p14:creationId xmlns:p14="http://schemas.microsoft.com/office/powerpoint/2010/main" val="28767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ruta 5"/>
              <p:cNvSpPr txBox="1"/>
              <p:nvPr/>
            </p:nvSpPr>
            <p:spPr>
              <a:xfrm>
                <a:off x="397112" y="2399301"/>
                <a:ext cx="11345363" cy="25853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sv-SE" sz="2400"/>
                  <a:t>Molar </a:t>
                </a:r>
                <a:r>
                  <a:rPr lang="sv-SE" sz="2400" err="1"/>
                  <a:t>ratio</a:t>
                </a:r>
                <a:r>
                  <a:rPr lang="sv-SE" sz="2400"/>
                  <a:t>:	         		1				  		        	             </a:t>
                </a:r>
                <a:r>
                  <a:rPr lang="sv-SE" sz="240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14</a:t>
                </a:r>
                <a:r>
                  <a:rPr lang="sv-SE" sz="2400"/>
                  <a:t>				   </a:t>
                </a:r>
              </a:p>
              <a:p>
                <a:endParaRPr lang="sv-SE" sz="2400"/>
              </a:p>
              <a:p>
                <a:r>
                  <a:rPr lang="sv-SE" sz="2400" err="1"/>
                  <a:t>Mass</a:t>
                </a:r>
                <a:r>
                  <a:rPr lang="sv-SE" sz="2400"/>
                  <a:t> (m):				</a:t>
                </a:r>
                <a:r>
                  <a:rPr lang="sv-SE" sz="2000">
                    <a:solidFill>
                      <a:srgbClr val="7030A0"/>
                    </a:solidFill>
                  </a:rPr>
                  <a:t>1000</a:t>
                </a:r>
                <a:r>
                  <a:rPr lang="sv-SE" sz="2000"/>
                  <a:t> grams</a:t>
                </a:r>
              </a:p>
              <a:p>
                <a:endParaRPr lang="sv-SE" sz="2400"/>
              </a:p>
              <a:p>
                <a:r>
                  <a:rPr lang="sv-SE" sz="2400"/>
                  <a:t>Molar </a:t>
                </a:r>
                <a:r>
                  <a:rPr lang="sv-SE" sz="2400" err="1"/>
                  <a:t>mass</a:t>
                </a:r>
                <a:r>
                  <a:rPr lang="sv-SE" sz="2400"/>
                  <a:t> (M):           </a:t>
                </a:r>
                <a14:m>
                  <m:oMath xmlns:m="http://schemas.openxmlformats.org/officeDocument/2006/math">
                    <m:r>
                      <a:rPr lang="sv-SE" sz="16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sv-SE" sz="1600" b="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sv-SE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v-SE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12,0</m:t>
                    </m:r>
                    <m:r>
                      <a:rPr lang="sv-SE" sz="1600" b="0" i="1" dirty="0" smtClean="0">
                        <a:latin typeface="Cambria Math" panose="02040503050406030204" pitchFamily="18" charset="0"/>
                      </a:rPr>
                      <m:t>+30</m:t>
                    </m:r>
                    <m:r>
                      <a:rPr lang="sv-SE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∙1,01</m:t>
                    </m:r>
                    <m:r>
                      <a:rPr lang="sv-SE" sz="16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v-SE" sz="1600" b="0" i="1" dirty="0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</a:rPr>
                      <m:t>918,3</m:t>
                    </m:r>
                    <m:r>
                      <a:rPr lang="sv-SE" sz="16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-SE" sz="1600" b="0" i="0" dirty="0" smtClean="0">
                        <a:latin typeface="Cambria Math" panose="02040503050406030204" pitchFamily="18" charset="0"/>
                      </a:rPr>
                      <m:t>grams</m:t>
                    </m:r>
                    <m:r>
                      <a:rPr lang="sv-SE" sz="16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-SE" sz="1600" b="0" i="0" dirty="0" smtClean="0">
                        <a:latin typeface="Cambria Math" panose="02040503050406030204" pitchFamily="18" charset="0"/>
                      </a:rPr>
                      <m:t>per</m:t>
                    </m:r>
                    <m:r>
                      <a:rPr lang="sv-SE" sz="16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-SE" sz="1600" b="0" i="0" dirty="0" smtClean="0">
                        <a:latin typeface="Cambria Math" panose="02040503050406030204" pitchFamily="18" charset="0"/>
                      </a:rPr>
                      <m:t>mole</m:t>
                    </m:r>
                  </m:oMath>
                </a14:m>
                <a:r>
                  <a:rPr lang="sv-SE" sz="1600" b="0"/>
                  <a:t>                          </a:t>
                </a:r>
                <a14:m>
                  <m:oMath xmlns:m="http://schemas.openxmlformats.org/officeDocument/2006/math">
                    <m:r>
                      <a:rPr lang="sv-SE" sz="1600" b="0" i="1" dirty="0" smtClean="0">
                        <a:latin typeface="Cambria Math" panose="02040503050406030204" pitchFamily="18" charset="0"/>
                      </a:rPr>
                      <m:t>12,0+2</m:t>
                    </m:r>
                    <m:r>
                      <a:rPr lang="sv-SE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∙16,0=</m:t>
                    </m:r>
                    <m:r>
                      <a:rPr lang="sv-SE" sz="1600" b="0" i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44,0</m:t>
                    </m:r>
                    <m:r>
                      <a:rPr lang="sv-SE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-SE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grams</m:t>
                    </m:r>
                    <m:r>
                      <a:rPr lang="sv-SE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-SE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per</m:t>
                    </m:r>
                    <m:r>
                      <a:rPr lang="sv-SE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-SE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mol</m:t>
                    </m:r>
                  </m:oMath>
                </a14:m>
                <a:endParaRPr lang="sv-SE" b="0"/>
              </a:p>
              <a:p>
                <a:r>
                  <a:rPr lang="sv-SE" sz="2400"/>
                  <a:t>                        </a:t>
                </a:r>
              </a:p>
              <a:p>
                <a:r>
                  <a:rPr lang="sv-SE" sz="2400" err="1"/>
                  <a:t>Amount</a:t>
                </a:r>
                <a:r>
                  <a:rPr lang="sv-SE" sz="2400"/>
                  <a:t> </a:t>
                </a:r>
                <a:r>
                  <a:rPr lang="sv-SE" sz="2400" err="1"/>
                  <a:t>of</a:t>
                </a:r>
                <a:r>
                  <a:rPr lang="sv-SE" sz="2400"/>
                  <a:t> </a:t>
                </a:r>
                <a:r>
                  <a:rPr lang="sv-SE" sz="2400" err="1"/>
                  <a:t>substance</a:t>
                </a:r>
                <a:r>
                  <a:rPr lang="sv-SE" sz="2400"/>
                  <a:t> (n):</a:t>
                </a:r>
              </a:p>
            </p:txBody>
          </p:sp>
        </mc:Choice>
        <mc:Fallback>
          <p:sp>
            <p:nvSpPr>
              <p:cNvPr id="6" name="textruta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12" y="2399301"/>
                <a:ext cx="11345363" cy="2585323"/>
              </a:xfrm>
              <a:prstGeom prst="rect">
                <a:avLst/>
              </a:prstGeom>
              <a:blipFill>
                <a:blip r:embed="rId2"/>
                <a:stretch>
                  <a:fillRect l="-1612" t="-3774" b="-6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Underrubrik 2"/>
              <p:cNvSpPr txBox="1">
                <a:spLocks/>
              </p:cNvSpPr>
              <p:nvPr/>
            </p:nvSpPr>
            <p:spPr>
              <a:xfrm>
                <a:off x="3638876" y="5329370"/>
                <a:ext cx="1979449" cy="138816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280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sv-SE" sz="28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v-SE" sz="280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sv-SE" sz="280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</m:oMath>
                  </m:oMathPara>
                </a14:m>
                <a:endParaRPr lang="sv-SE" sz="2800"/>
              </a:p>
            </p:txBody>
          </p:sp>
        </mc:Choice>
        <mc:Fallback>
          <p:sp>
            <p:nvSpPr>
              <p:cNvPr id="7" name="Underrubrik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8876" y="5329370"/>
                <a:ext cx="1979449" cy="13881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Underrubrik 2"/>
              <p:cNvSpPr txBox="1">
                <a:spLocks/>
              </p:cNvSpPr>
              <p:nvPr/>
            </p:nvSpPr>
            <p:spPr>
              <a:xfrm>
                <a:off x="7912741" y="5497587"/>
                <a:ext cx="1979449" cy="138816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sv-SE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v-SE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sv-SE" sz="2800"/>
              </a:p>
            </p:txBody>
          </p:sp>
        </mc:Choice>
        <mc:Fallback>
          <p:sp>
            <p:nvSpPr>
              <p:cNvPr id="8" name="Underrubrik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2741" y="5497587"/>
                <a:ext cx="1979449" cy="13881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ktangel 8"/>
              <p:cNvSpPr/>
              <p:nvPr/>
            </p:nvSpPr>
            <p:spPr>
              <a:xfrm>
                <a:off x="7349498" y="3026889"/>
                <a:ext cx="43540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v-SE" sz="16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15</m:t>
                    </m:r>
                    <m:r>
                      <a:rPr lang="sv-SE" sz="16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,26</m:t>
                    </m:r>
                    <m:r>
                      <a:rPr lang="sv-SE" sz="16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-SE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mol</m:t>
                    </m:r>
                    <m:r>
                      <m:rPr>
                        <m:sty m:val="p"/>
                      </m:rPr>
                      <a:rPr lang="sv-SE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  <m:r>
                      <a:rPr lang="sv-SE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v-SE" sz="1600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44,0</m:t>
                    </m:r>
                    <m:r>
                      <a:rPr lang="sv-SE" sz="1600" b="0" i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-SE" sz="1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grams</m:t>
                    </m:r>
                    <m:r>
                      <a:rPr lang="sv-SE" sz="1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-SE" sz="1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per</m:t>
                    </m:r>
                    <m:r>
                      <a:rPr lang="sv-SE" sz="1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-SE" sz="1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mole</m:t>
                    </m:r>
                    <m:r>
                      <a:rPr lang="sv-SE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sv-SE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671 </m:t>
                    </m:r>
                    <m:r>
                      <m:rPr>
                        <m:sty m:val="p"/>
                      </m:rPr>
                      <a:rPr lang="sv-SE" sz="16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</m:t>
                    </m:r>
                    <m:r>
                      <m:rPr>
                        <m:sty m:val="p"/>
                      </m:rPr>
                      <a:rPr lang="sv-SE" sz="1600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rams</m:t>
                    </m:r>
                  </m:oMath>
                </a14:m>
                <a:r>
                  <a:rPr lang="sv-SE"/>
                  <a:t> </a:t>
                </a:r>
              </a:p>
            </p:txBody>
          </p:sp>
        </mc:Choice>
        <mc:Fallback>
          <p:sp>
            <p:nvSpPr>
              <p:cNvPr id="9" name="Rektange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498" y="3026889"/>
                <a:ext cx="4354077" cy="369332"/>
              </a:xfrm>
              <a:prstGeom prst="rect">
                <a:avLst/>
              </a:prstGeom>
              <a:blipFill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ktangel 9"/>
              <p:cNvSpPr/>
              <p:nvPr/>
            </p:nvSpPr>
            <p:spPr>
              <a:xfrm>
                <a:off x="7981754" y="4619155"/>
                <a:ext cx="30895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i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sv-SE" b="0" i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sv-SE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v-SE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1,09</m:t>
                      </m:r>
                      <m:r>
                        <a:rPr lang="sv-SE" i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sv-SE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mol</m:t>
                      </m:r>
                      <m:r>
                        <m:rPr>
                          <m:sty m:val="p"/>
                        </m:rPr>
                        <a:rPr lang="sv-SE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</m:t>
                      </m:r>
                      <m:r>
                        <a:rPr lang="sv-SE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v-SE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</m:t>
                      </m:r>
                      <m:r>
                        <a:rPr lang="sv-SE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v-SE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26</m:t>
                      </m:r>
                      <m:r>
                        <a:rPr lang="sv-SE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sv-SE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mol</m:t>
                      </m:r>
                      <m:r>
                        <m:rPr>
                          <m:sty m:val="p"/>
                        </m:rPr>
                        <a:rPr lang="sv-SE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</m:t>
                      </m:r>
                      <m:r>
                        <a:rPr lang="sv-SE" i="1" dirty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sv-SE"/>
              </a:p>
            </p:txBody>
          </p:sp>
        </mc:Choice>
        <mc:Fallback>
          <p:sp>
            <p:nvSpPr>
              <p:cNvPr id="10" name="Rektangel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1754" y="4619155"/>
                <a:ext cx="308956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ktangel 10"/>
              <p:cNvSpPr/>
              <p:nvPr/>
            </p:nvSpPr>
            <p:spPr>
              <a:xfrm>
                <a:off x="3855833" y="4473153"/>
                <a:ext cx="3605474" cy="6613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v-SE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v-SE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1000</m:t>
                          </m:r>
                          <m:r>
                            <a:rPr lang="sv-SE" i="1" dirty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sv-SE" i="0" dirty="0"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m:rPr>
                              <m:sty m:val="p"/>
                            </m:rPr>
                            <a:rPr lang="sv-SE" b="0" i="0" dirty="0" smtClean="0">
                              <a:latin typeface="Cambria Math" panose="02040503050406030204" pitchFamily="18" charset="0"/>
                            </a:rPr>
                            <m:t>rams</m:t>
                          </m:r>
                        </m:num>
                        <m:den>
                          <m:r>
                            <a:rPr lang="sv-SE" i="1" dirty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918,3</m:t>
                          </m:r>
                          <m:r>
                            <m:rPr>
                              <m:sty m:val="p"/>
                            </m:rPr>
                            <a:rPr lang="sv-SE" dirty="0"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m:rPr>
                              <m:sty m:val="p"/>
                            </m:rPr>
                            <a:rPr lang="sv-SE" b="0" i="0" dirty="0" smtClean="0">
                              <a:latin typeface="Cambria Math" panose="02040503050406030204" pitchFamily="18" charset="0"/>
                            </a:rPr>
                            <m:t>rams</m:t>
                          </m:r>
                          <m:r>
                            <a:rPr lang="sv-SE" b="0" i="0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sv-SE" b="0" i="0" dirty="0" smtClean="0">
                              <a:latin typeface="Cambria Math" panose="02040503050406030204" pitchFamily="18" charset="0"/>
                            </a:rPr>
                            <m:t>per</m:t>
                          </m:r>
                          <m:r>
                            <a:rPr lang="sv-SE" b="0" i="0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sv-SE" dirty="0">
                              <a:latin typeface="Cambria Math" panose="02040503050406030204" pitchFamily="18" charset="0"/>
                            </a:rPr>
                            <m:t>mo</m:t>
                          </m:r>
                          <m:r>
                            <m:rPr>
                              <m:sty m:val="p"/>
                            </m:rPr>
                            <a:rPr lang="sv-SE" i="0" dirty="0">
                              <a:latin typeface="Cambria Math" panose="02040503050406030204" pitchFamily="18" charset="0"/>
                            </a:rPr>
                            <m:t>l</m:t>
                          </m:r>
                          <m:r>
                            <m:rPr>
                              <m:sty m:val="p"/>
                            </m:rPr>
                            <a:rPr lang="sv-SE" b="0" i="0" dirty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den>
                      </m:f>
                      <m:r>
                        <a:rPr lang="sv-SE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sv-SE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1,09</m:t>
                      </m:r>
                      <m:r>
                        <a:rPr lang="sv-SE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sv-SE" dirty="0">
                          <a:latin typeface="Cambria Math" panose="02040503050406030204" pitchFamily="18" charset="0"/>
                        </a:rPr>
                        <m:t>mol</m:t>
                      </m:r>
                      <m:r>
                        <m:rPr>
                          <m:sty m:val="p"/>
                        </m:rPr>
                        <a:rPr lang="sv-SE" b="0" i="0" dirty="0" smtClean="0">
                          <a:latin typeface="Cambria Math" panose="02040503050406030204" pitchFamily="18" charset="0"/>
                        </a:rPr>
                        <m:t>e</m:t>
                      </m:r>
                    </m:oMath>
                  </m:oMathPara>
                </a14:m>
                <a:endParaRPr lang="sv-SE" sz="2000"/>
              </a:p>
            </p:txBody>
          </p:sp>
        </mc:Choice>
        <mc:Fallback>
          <p:sp>
            <p:nvSpPr>
              <p:cNvPr id="11" name="Rektangel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5833" y="4473153"/>
                <a:ext cx="3605474" cy="6613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ruta 12"/>
              <p:cNvSpPr txBox="1"/>
              <p:nvPr/>
            </p:nvSpPr>
            <p:spPr>
              <a:xfrm>
                <a:off x="2683994" y="1816986"/>
                <a:ext cx="911110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400" b="0" i="1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sv-SE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sv-SE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sub>
                      </m:sSub>
                      <m:sSub>
                        <m:sSubPr>
                          <m:ctrlPr>
                            <a:rPr lang="sv-SE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v-SE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sub>
                      </m:sSub>
                      <m:d>
                        <m:dPr>
                          <m:ctrlPr>
                            <a:rPr lang="sv-S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sv-SE" sz="2400" b="0" i="1" smtClean="0">
                          <a:latin typeface="Cambria Math" panose="02040503050406030204" pitchFamily="18" charset="0"/>
                        </a:rPr>
                        <m:t>    +</m:t>
                      </m:r>
                      <m:sSub>
                        <m:sSubPr>
                          <m:ctrlPr>
                            <a:rPr lang="sv-SE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400" b="0" i="1" smtClean="0"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a:rPr lang="sv-SE" sz="2400" b="0" i="1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43</m:t>
                          </m:r>
                          <m:r>
                            <a:rPr lang="sv-SE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sv-SE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sv-S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sv-SE" sz="24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sv-S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     </m:t>
                      </m:r>
                      <m:r>
                        <a:rPr lang="sv-SE" sz="2400" b="0" i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</m:t>
                      </m:r>
                      <m:r>
                        <a:rPr lang="sv-S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sv-S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+</m:t>
                      </m:r>
                      <m:sSub>
                        <m:sSubPr>
                          <m:ctrlP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</m:t>
                          </m:r>
                          <m:r>
                            <a:rPr lang="sv-SE" sz="2400" b="0" i="1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  <m: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v-S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  <m:r>
                        <a:rPr lang="sv-S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sv-S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sv-S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sv-SE" sz="2000"/>
              </a:p>
            </p:txBody>
          </p:sp>
        </mc:Choice>
        <mc:Fallback>
          <p:sp>
            <p:nvSpPr>
              <p:cNvPr id="13" name="textruta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3994" y="1816986"/>
                <a:ext cx="9111108" cy="369332"/>
              </a:xfrm>
              <a:prstGeom prst="rect">
                <a:avLst/>
              </a:prstGeom>
              <a:blipFill>
                <a:blip r:embed="rId8"/>
                <a:stretch>
                  <a:fillRect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ubrik 1"/>
          <p:cNvSpPr txBox="1">
            <a:spLocks/>
          </p:cNvSpPr>
          <p:nvPr/>
        </p:nvSpPr>
        <p:spPr>
          <a:xfrm>
            <a:off x="605430" y="404409"/>
            <a:ext cx="8878884" cy="956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/>
              <a:t>If </a:t>
            </a:r>
            <a:r>
              <a:rPr lang="sv-SE" sz="3200" err="1"/>
              <a:t>we</a:t>
            </a:r>
            <a:r>
              <a:rPr lang="sv-SE" sz="3200"/>
              <a:t> </a:t>
            </a:r>
            <a:r>
              <a:rPr lang="sv-SE" sz="3200" err="1"/>
              <a:t>burn</a:t>
            </a:r>
            <a:r>
              <a:rPr lang="sv-SE" sz="3200"/>
              <a:t>  1000 grams </a:t>
            </a:r>
            <a:r>
              <a:rPr lang="sv-SE" sz="3200" err="1"/>
              <a:t>of</a:t>
            </a:r>
            <a:r>
              <a:rPr lang="sv-SE" sz="3200"/>
              <a:t> </a:t>
            </a:r>
            <a:r>
              <a:rPr lang="sv-SE" sz="3200" err="1"/>
              <a:t>fuel</a:t>
            </a:r>
            <a:r>
              <a:rPr lang="sv-SE" sz="3200"/>
              <a:t>, </a:t>
            </a:r>
            <a:r>
              <a:rPr lang="sv-SE" sz="3200" err="1"/>
              <a:t>what</a:t>
            </a:r>
            <a:r>
              <a:rPr lang="sv-SE" sz="3200"/>
              <a:t> </a:t>
            </a:r>
            <a:r>
              <a:rPr lang="sv-SE" sz="3200" err="1"/>
              <a:t>amount</a:t>
            </a:r>
            <a:r>
              <a:rPr lang="sv-SE" sz="3200"/>
              <a:t> </a:t>
            </a:r>
            <a:r>
              <a:rPr lang="sv-SE" sz="3200" err="1"/>
              <a:t>of</a:t>
            </a:r>
            <a:r>
              <a:rPr lang="sv-SE" sz="3200"/>
              <a:t> </a:t>
            </a:r>
            <a:r>
              <a:rPr lang="sv-SE" sz="3200" err="1"/>
              <a:t>carbondioxide</a:t>
            </a:r>
            <a:r>
              <a:rPr lang="sv-SE" sz="3200"/>
              <a:t> </a:t>
            </a:r>
            <a:r>
              <a:rPr lang="sv-SE" sz="3200" err="1"/>
              <a:t>will</a:t>
            </a:r>
            <a:r>
              <a:rPr lang="sv-SE" sz="3200"/>
              <a:t> be </a:t>
            </a:r>
            <a:r>
              <a:rPr lang="sv-SE" sz="3200" err="1"/>
              <a:t>released</a:t>
            </a:r>
            <a:r>
              <a:rPr lang="sv-SE" sz="3200"/>
              <a:t>?</a:t>
            </a:r>
          </a:p>
        </p:txBody>
      </p:sp>
      <p:pic>
        <p:nvPicPr>
          <p:cNvPr id="16" name="Bildobjekt 15"/>
          <p:cNvPicPr>
            <a:picLocks noChangeAspect="1"/>
          </p:cNvPicPr>
          <p:nvPr/>
        </p:nvPicPr>
        <p:blipFill rotWithShape="1">
          <a:blip r:embed="rId9">
            <a:grayscl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rcRect t="44029" b="30875"/>
          <a:stretch/>
        </p:blipFill>
        <p:spPr>
          <a:xfrm>
            <a:off x="8625254" y="901874"/>
            <a:ext cx="3027838" cy="759871"/>
          </a:xfrm>
          <a:prstGeom prst="rect">
            <a:avLst/>
          </a:prstGeom>
        </p:spPr>
      </p:pic>
      <p:sp>
        <p:nvSpPr>
          <p:cNvPr id="17" name="textruta 16"/>
          <p:cNvSpPr txBox="1"/>
          <p:nvPr/>
        </p:nvSpPr>
        <p:spPr>
          <a:xfrm>
            <a:off x="9030706" y="284071"/>
            <a:ext cx="11769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i="1"/>
              <a:t>Diesel</a:t>
            </a:r>
          </a:p>
        </p:txBody>
      </p:sp>
    </p:spTree>
    <p:extLst>
      <p:ext uri="{BB962C8B-B14F-4D97-AF65-F5344CB8AC3E}">
        <p14:creationId xmlns:p14="http://schemas.microsoft.com/office/powerpoint/2010/main" val="184808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43000" y="2057400"/>
            <a:ext cx="10415279" cy="37118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v-SE" u="sng" err="1">
                <a:solidFill>
                  <a:schemeClr val="tx1"/>
                </a:solidFill>
              </a:rPr>
              <a:t>Conclusion</a:t>
            </a:r>
            <a:endParaRPr lang="sv-SE" u="sng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sv-SE">
                <a:solidFill>
                  <a:schemeClr val="tx1"/>
                </a:solidFill>
              </a:rPr>
              <a:t>If </a:t>
            </a:r>
            <a:r>
              <a:rPr lang="sv-SE" err="1">
                <a:solidFill>
                  <a:schemeClr val="tx1"/>
                </a:solidFill>
              </a:rPr>
              <a:t>we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burn</a:t>
            </a:r>
            <a:r>
              <a:rPr lang="sv-SE">
                <a:solidFill>
                  <a:schemeClr val="tx1"/>
                </a:solidFill>
              </a:rPr>
              <a:t> 1000 gram </a:t>
            </a:r>
            <a:r>
              <a:rPr lang="sv-SE" err="1">
                <a:solidFill>
                  <a:schemeClr val="tx1"/>
                </a:solidFill>
              </a:rPr>
              <a:t>of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ethanol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we</a:t>
            </a:r>
            <a:r>
              <a:rPr lang="sv-SE">
                <a:solidFill>
                  <a:schemeClr val="tx1"/>
                </a:solidFill>
              </a:rPr>
              <a:t> release </a:t>
            </a:r>
            <a:r>
              <a:rPr lang="sv-SE" err="1">
                <a:solidFill>
                  <a:schemeClr val="tx1"/>
                </a:solidFill>
              </a:rPr>
              <a:t>approximately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>
                <a:solidFill>
                  <a:srgbClr val="FF0000"/>
                </a:solidFill>
              </a:rPr>
              <a:t>1900</a:t>
            </a:r>
            <a:r>
              <a:rPr lang="sv-SE">
                <a:solidFill>
                  <a:schemeClr val="tx1"/>
                </a:solidFill>
              </a:rPr>
              <a:t> grams </a:t>
            </a:r>
            <a:r>
              <a:rPr lang="sv-SE" err="1">
                <a:solidFill>
                  <a:schemeClr val="tx1"/>
                </a:solidFill>
              </a:rPr>
              <a:t>of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carbondioxide</a:t>
            </a:r>
            <a:r>
              <a:rPr lang="sv-SE">
                <a:solidFill>
                  <a:schemeClr val="tx1"/>
                </a:solidFill>
              </a:rPr>
              <a:t>, </a:t>
            </a:r>
            <a:r>
              <a:rPr lang="sv-SE" err="1">
                <a:solidFill>
                  <a:schemeClr val="tx1"/>
                </a:solidFill>
              </a:rPr>
              <a:t>if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we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burn</a:t>
            </a:r>
            <a:r>
              <a:rPr lang="sv-SE">
                <a:solidFill>
                  <a:schemeClr val="tx1"/>
                </a:solidFill>
              </a:rPr>
              <a:t> 1000 grams </a:t>
            </a:r>
            <a:r>
              <a:rPr lang="sv-SE" err="1">
                <a:solidFill>
                  <a:schemeClr val="tx1"/>
                </a:solidFill>
              </a:rPr>
              <a:t>of</a:t>
            </a:r>
            <a:r>
              <a:rPr lang="sv-SE">
                <a:solidFill>
                  <a:schemeClr val="tx1"/>
                </a:solidFill>
              </a:rPr>
              <a:t> diesel </a:t>
            </a:r>
            <a:r>
              <a:rPr lang="sv-SE" err="1">
                <a:solidFill>
                  <a:schemeClr val="tx1"/>
                </a:solidFill>
              </a:rPr>
              <a:t>we</a:t>
            </a:r>
            <a:r>
              <a:rPr lang="sv-SE">
                <a:solidFill>
                  <a:schemeClr val="tx1"/>
                </a:solidFill>
              </a:rPr>
              <a:t> release </a:t>
            </a:r>
            <a:r>
              <a:rPr lang="sv-SE" err="1">
                <a:solidFill>
                  <a:schemeClr val="tx1"/>
                </a:solidFill>
              </a:rPr>
              <a:t>approximetaly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>
                <a:solidFill>
                  <a:srgbClr val="FF0000"/>
                </a:solidFill>
              </a:rPr>
              <a:t>670</a:t>
            </a:r>
            <a:r>
              <a:rPr lang="sv-SE">
                <a:solidFill>
                  <a:schemeClr val="tx1"/>
                </a:solidFill>
              </a:rPr>
              <a:t> grams </a:t>
            </a:r>
            <a:r>
              <a:rPr lang="sv-SE" err="1">
                <a:solidFill>
                  <a:schemeClr val="tx1"/>
                </a:solidFill>
              </a:rPr>
              <a:t>of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carbondioxide</a:t>
            </a:r>
            <a:r>
              <a:rPr lang="sv-SE">
                <a:solidFill>
                  <a:schemeClr val="tx1"/>
                </a:solidFill>
              </a:rPr>
              <a:t>. </a:t>
            </a:r>
            <a:r>
              <a:rPr lang="sv-SE" err="1">
                <a:solidFill>
                  <a:srgbClr val="FF0000"/>
                </a:solidFill>
              </a:rPr>
              <a:t>Ethanol</a:t>
            </a:r>
            <a:r>
              <a:rPr lang="sv-SE">
                <a:solidFill>
                  <a:srgbClr val="FF0000"/>
                </a:solidFill>
              </a:rPr>
              <a:t> releases </a:t>
            </a:r>
            <a:r>
              <a:rPr lang="sv-SE" err="1">
                <a:solidFill>
                  <a:srgbClr val="FF0000"/>
                </a:solidFill>
              </a:rPr>
              <a:t>more</a:t>
            </a:r>
            <a:r>
              <a:rPr lang="sv-SE">
                <a:solidFill>
                  <a:srgbClr val="FF0000"/>
                </a:solidFill>
              </a:rPr>
              <a:t> </a:t>
            </a:r>
            <a:r>
              <a:rPr lang="sv-SE" err="1">
                <a:solidFill>
                  <a:srgbClr val="FF0000"/>
                </a:solidFill>
              </a:rPr>
              <a:t>carbondioxide</a:t>
            </a:r>
            <a:r>
              <a:rPr lang="sv-SE">
                <a:solidFill>
                  <a:srgbClr val="FF0000"/>
                </a:solidFill>
              </a:rPr>
              <a:t> </a:t>
            </a:r>
            <a:r>
              <a:rPr lang="sv-SE" err="1">
                <a:solidFill>
                  <a:srgbClr val="FF0000"/>
                </a:solidFill>
              </a:rPr>
              <a:t>than</a:t>
            </a:r>
            <a:r>
              <a:rPr lang="sv-SE">
                <a:solidFill>
                  <a:srgbClr val="FF0000"/>
                </a:solidFill>
              </a:rPr>
              <a:t> diesel in a </a:t>
            </a:r>
            <a:r>
              <a:rPr lang="sv-SE" err="1">
                <a:solidFill>
                  <a:srgbClr val="FF0000"/>
                </a:solidFill>
              </a:rPr>
              <a:t>combustion</a:t>
            </a:r>
            <a:r>
              <a:rPr lang="sv-SE">
                <a:solidFill>
                  <a:srgbClr val="FF0000"/>
                </a:solidFill>
              </a:rPr>
              <a:t> </a:t>
            </a:r>
            <a:r>
              <a:rPr lang="sv-SE" err="1">
                <a:solidFill>
                  <a:srgbClr val="FF0000"/>
                </a:solidFill>
              </a:rPr>
              <a:t>reaction</a:t>
            </a:r>
            <a:r>
              <a:rPr lang="sv-SE">
                <a:solidFill>
                  <a:srgbClr val="FF0000"/>
                </a:solidFill>
              </a:rPr>
              <a:t>.</a:t>
            </a:r>
            <a:endParaRPr lang="sv-SE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sv-SE" u="sng" err="1">
                <a:solidFill>
                  <a:schemeClr val="accent6">
                    <a:lumMod val="75000"/>
                  </a:schemeClr>
                </a:solidFill>
              </a:rPr>
              <a:t>Discussion</a:t>
            </a:r>
            <a:endParaRPr lang="sv-SE" u="sng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sv-SE" err="1">
                <a:solidFill>
                  <a:schemeClr val="accent6">
                    <a:lumMod val="75000"/>
                  </a:schemeClr>
                </a:solidFill>
              </a:rPr>
              <a:t>Wich</a:t>
            </a:r>
            <a:r>
              <a:rPr lang="sv-SE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v-SE" err="1">
                <a:solidFill>
                  <a:schemeClr val="accent6">
                    <a:lumMod val="75000"/>
                  </a:schemeClr>
                </a:solidFill>
              </a:rPr>
              <a:t>fuel</a:t>
            </a:r>
            <a:r>
              <a:rPr lang="sv-SE">
                <a:solidFill>
                  <a:schemeClr val="accent6">
                    <a:lumMod val="75000"/>
                  </a:schemeClr>
                </a:solidFill>
              </a:rPr>
              <a:t> is </a:t>
            </a:r>
            <a:r>
              <a:rPr lang="sv-SE" err="1">
                <a:solidFill>
                  <a:schemeClr val="accent6">
                    <a:lumMod val="75000"/>
                  </a:schemeClr>
                </a:solidFill>
              </a:rPr>
              <a:t>more</a:t>
            </a:r>
            <a:r>
              <a:rPr lang="sv-SE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v-SE" err="1">
                <a:solidFill>
                  <a:schemeClr val="accent6">
                    <a:lumMod val="75000"/>
                  </a:schemeClr>
                </a:solidFill>
              </a:rPr>
              <a:t>environmental</a:t>
            </a:r>
            <a:r>
              <a:rPr lang="sv-SE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v-SE" err="1">
                <a:solidFill>
                  <a:schemeClr val="accent6">
                    <a:lumMod val="75000"/>
                  </a:schemeClr>
                </a:solidFill>
              </a:rPr>
              <a:t>friendly</a:t>
            </a:r>
            <a:r>
              <a:rPr lang="sv-SE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r>
              <a:rPr lang="sv-SE" err="1">
                <a:solidFill>
                  <a:schemeClr val="accent6">
                    <a:lumMod val="75000"/>
                  </a:schemeClr>
                </a:solidFill>
              </a:rPr>
              <a:t>Are</a:t>
            </a:r>
            <a:r>
              <a:rPr lang="sv-SE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v-SE" err="1">
                <a:solidFill>
                  <a:schemeClr val="accent6">
                    <a:lumMod val="75000"/>
                  </a:schemeClr>
                </a:solidFill>
              </a:rPr>
              <a:t>these</a:t>
            </a:r>
            <a:r>
              <a:rPr lang="sv-SE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v-SE" err="1">
                <a:solidFill>
                  <a:schemeClr val="accent6">
                    <a:lumMod val="75000"/>
                  </a:schemeClr>
                </a:solidFill>
              </a:rPr>
              <a:t>numbers</a:t>
            </a:r>
            <a:r>
              <a:rPr lang="sv-SE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sv-SE" err="1">
                <a:solidFill>
                  <a:schemeClr val="accent6">
                    <a:lumMod val="75000"/>
                  </a:schemeClr>
                </a:solidFill>
              </a:rPr>
              <a:t>calculations</a:t>
            </a:r>
            <a:r>
              <a:rPr lang="sv-SE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v-SE" err="1">
                <a:solidFill>
                  <a:schemeClr val="accent6">
                    <a:lumMod val="75000"/>
                  </a:schemeClr>
                </a:solidFill>
              </a:rPr>
              <a:t>enough</a:t>
            </a:r>
            <a:r>
              <a:rPr lang="sv-SE">
                <a:solidFill>
                  <a:schemeClr val="accent6">
                    <a:lumMod val="75000"/>
                  </a:schemeClr>
                </a:solidFill>
              </a:rPr>
              <a:t> to support an argument </a:t>
            </a:r>
            <a:r>
              <a:rPr lang="sv-SE" err="1">
                <a:solidFill>
                  <a:schemeClr val="accent6">
                    <a:lumMod val="75000"/>
                  </a:schemeClr>
                </a:solidFill>
              </a:rPr>
              <a:t>when</a:t>
            </a:r>
            <a:r>
              <a:rPr lang="sv-SE">
                <a:solidFill>
                  <a:schemeClr val="accent6">
                    <a:lumMod val="75000"/>
                  </a:schemeClr>
                </a:solidFill>
              </a:rPr>
              <a:t> it </a:t>
            </a:r>
            <a:r>
              <a:rPr lang="sv-SE" err="1">
                <a:solidFill>
                  <a:schemeClr val="accent6">
                    <a:lumMod val="75000"/>
                  </a:schemeClr>
                </a:solidFill>
              </a:rPr>
              <a:t>comes</a:t>
            </a:r>
            <a:r>
              <a:rPr lang="sv-SE">
                <a:solidFill>
                  <a:schemeClr val="accent6">
                    <a:lumMod val="75000"/>
                  </a:schemeClr>
                </a:solidFill>
              </a:rPr>
              <a:t> to </a:t>
            </a:r>
            <a:r>
              <a:rPr lang="sv-SE" err="1">
                <a:solidFill>
                  <a:schemeClr val="accent6">
                    <a:lumMod val="75000"/>
                  </a:schemeClr>
                </a:solidFill>
              </a:rPr>
              <a:t>discussing</a:t>
            </a:r>
            <a:r>
              <a:rPr lang="sv-SE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v-SE" err="1">
                <a:solidFill>
                  <a:schemeClr val="accent6">
                    <a:lumMod val="75000"/>
                  </a:schemeClr>
                </a:solidFill>
              </a:rPr>
              <a:t>environmental</a:t>
            </a:r>
            <a:r>
              <a:rPr lang="sv-SE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v-SE" err="1">
                <a:solidFill>
                  <a:schemeClr val="accent6">
                    <a:lumMod val="75000"/>
                  </a:schemeClr>
                </a:solidFill>
              </a:rPr>
              <a:t>friendly</a:t>
            </a:r>
            <a:r>
              <a:rPr lang="sv-SE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v-SE" err="1">
                <a:solidFill>
                  <a:schemeClr val="accent6">
                    <a:lumMod val="75000"/>
                  </a:schemeClr>
                </a:solidFill>
              </a:rPr>
              <a:t>fuels</a:t>
            </a:r>
            <a:r>
              <a:rPr lang="sv-SE">
                <a:solidFill>
                  <a:schemeClr val="accent6">
                    <a:lumMod val="75000"/>
                  </a:schemeClr>
                </a:solidFill>
              </a:rPr>
              <a:t>? </a:t>
            </a:r>
            <a:r>
              <a:rPr lang="sv-SE" err="1">
                <a:solidFill>
                  <a:schemeClr val="accent6">
                    <a:lumMod val="75000"/>
                  </a:schemeClr>
                </a:solidFill>
              </a:rPr>
              <a:t>Wich</a:t>
            </a:r>
            <a:r>
              <a:rPr lang="sv-SE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v-SE" err="1">
                <a:solidFill>
                  <a:schemeClr val="accent6">
                    <a:lumMod val="75000"/>
                  </a:schemeClr>
                </a:solidFill>
              </a:rPr>
              <a:t>other</a:t>
            </a:r>
            <a:r>
              <a:rPr lang="sv-SE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v-SE" err="1">
                <a:solidFill>
                  <a:schemeClr val="accent6">
                    <a:lumMod val="75000"/>
                  </a:schemeClr>
                </a:solidFill>
              </a:rPr>
              <a:t>factors</a:t>
            </a:r>
            <a:r>
              <a:rPr lang="sv-SE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v-SE" err="1">
                <a:solidFill>
                  <a:schemeClr val="accent6">
                    <a:lumMod val="75000"/>
                  </a:schemeClr>
                </a:solidFill>
              </a:rPr>
              <a:t>should</a:t>
            </a:r>
            <a:r>
              <a:rPr lang="sv-SE">
                <a:solidFill>
                  <a:schemeClr val="accent6">
                    <a:lumMod val="75000"/>
                  </a:schemeClr>
                </a:solidFill>
              </a:rPr>
              <a:t> be </a:t>
            </a:r>
            <a:r>
              <a:rPr lang="sv-SE" err="1">
                <a:solidFill>
                  <a:schemeClr val="accent6">
                    <a:lumMod val="75000"/>
                  </a:schemeClr>
                </a:solidFill>
              </a:rPr>
              <a:t>regarded</a:t>
            </a:r>
            <a:r>
              <a:rPr lang="sv-SE">
                <a:solidFill>
                  <a:schemeClr val="accent6">
                    <a:lumMod val="75000"/>
                  </a:schemeClr>
                </a:solidFill>
              </a:rPr>
              <a:t> as </a:t>
            </a:r>
            <a:r>
              <a:rPr lang="sv-SE" err="1">
                <a:solidFill>
                  <a:schemeClr val="accent6">
                    <a:lumMod val="75000"/>
                  </a:schemeClr>
                </a:solidFill>
              </a:rPr>
              <a:t>important</a:t>
            </a:r>
            <a:r>
              <a:rPr lang="sv-SE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v-SE" err="1">
                <a:solidFill>
                  <a:schemeClr val="accent6">
                    <a:lumMod val="75000"/>
                  </a:schemeClr>
                </a:solidFill>
              </a:rPr>
              <a:t>here</a:t>
            </a:r>
            <a:r>
              <a:rPr lang="sv-SE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730420" y="573887"/>
            <a:ext cx="8878884" cy="956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/>
              <a:t>If </a:t>
            </a:r>
            <a:r>
              <a:rPr lang="sv-SE" sz="3200" err="1"/>
              <a:t>we</a:t>
            </a:r>
            <a:r>
              <a:rPr lang="sv-SE" sz="3200"/>
              <a:t> </a:t>
            </a:r>
            <a:r>
              <a:rPr lang="sv-SE" sz="3200" err="1"/>
              <a:t>burn</a:t>
            </a:r>
            <a:r>
              <a:rPr lang="sv-SE" sz="3200"/>
              <a:t>  1000 grams </a:t>
            </a:r>
            <a:r>
              <a:rPr lang="sv-SE" sz="3200" err="1"/>
              <a:t>of</a:t>
            </a:r>
            <a:r>
              <a:rPr lang="sv-SE" sz="3200"/>
              <a:t> </a:t>
            </a:r>
            <a:r>
              <a:rPr lang="sv-SE" sz="3200" err="1"/>
              <a:t>fuel</a:t>
            </a:r>
            <a:r>
              <a:rPr lang="sv-SE" sz="3200"/>
              <a:t>, </a:t>
            </a:r>
            <a:r>
              <a:rPr lang="sv-SE" sz="3200" err="1"/>
              <a:t>what</a:t>
            </a:r>
            <a:r>
              <a:rPr lang="sv-SE" sz="3200"/>
              <a:t> </a:t>
            </a:r>
            <a:r>
              <a:rPr lang="sv-SE" sz="3200" err="1"/>
              <a:t>amount</a:t>
            </a:r>
            <a:r>
              <a:rPr lang="sv-SE" sz="3200"/>
              <a:t> </a:t>
            </a:r>
            <a:r>
              <a:rPr lang="sv-SE" sz="3200" err="1"/>
              <a:t>of</a:t>
            </a:r>
            <a:r>
              <a:rPr lang="sv-SE" sz="3200"/>
              <a:t> </a:t>
            </a:r>
            <a:r>
              <a:rPr lang="sv-SE" sz="3200" err="1"/>
              <a:t>carbondioxide</a:t>
            </a:r>
            <a:r>
              <a:rPr lang="sv-SE" sz="3200"/>
              <a:t> </a:t>
            </a:r>
            <a:r>
              <a:rPr lang="sv-SE" sz="3200" err="1"/>
              <a:t>will</a:t>
            </a:r>
            <a:r>
              <a:rPr lang="sv-SE" sz="3200"/>
              <a:t> be </a:t>
            </a:r>
            <a:r>
              <a:rPr lang="sv-SE" sz="3200" err="1"/>
              <a:t>released</a:t>
            </a:r>
            <a:r>
              <a:rPr lang="sv-SE" sz="320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10591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09980" y="571500"/>
            <a:ext cx="9966960" cy="758420"/>
          </a:xfrm>
        </p:spPr>
        <p:txBody>
          <a:bodyPr>
            <a:normAutofit fontScale="90000"/>
          </a:bodyPr>
          <a:lstStyle/>
          <a:p>
            <a:r>
              <a:rPr lang="sv-SE" sz="4800"/>
              <a:t>Att räkna i kemiska reaktioner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Underrubrik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224466" y="3805518"/>
                <a:ext cx="1979449" cy="1388165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32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sv-SE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v-SE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sv-SE" sz="32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</m:oMath>
                  </m:oMathPara>
                </a14:m>
                <a:endParaRPr lang="sv-SE" sz="3200"/>
              </a:p>
            </p:txBody>
          </p:sp>
        </mc:Choice>
        <mc:Fallback>
          <p:sp>
            <p:nvSpPr>
              <p:cNvPr id="3" name="Underrubrik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224466" y="3805518"/>
                <a:ext cx="1979449" cy="138816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Underrubrik 2"/>
              <p:cNvSpPr txBox="1">
                <a:spLocks/>
              </p:cNvSpPr>
              <p:nvPr/>
            </p:nvSpPr>
            <p:spPr>
              <a:xfrm>
                <a:off x="3101950" y="3833882"/>
                <a:ext cx="5663185" cy="138816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28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𝑠𝑢𝑏𝑠𝑡𝑎𝑛𝑠𝑚</m:t>
                      </m:r>
                      <m:r>
                        <a:rPr lang="sv-SE" sz="28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ä</m:t>
                      </m:r>
                      <m:r>
                        <a:rPr lang="sv-SE" sz="28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𝑛𝑔𝑑</m:t>
                      </m:r>
                      <m:r>
                        <a:rPr lang="sv-SE" sz="280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sz="28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v-SE" sz="28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𝑚𝑎𝑠𝑠𝑎</m:t>
                          </m:r>
                        </m:num>
                        <m:den>
                          <m:r>
                            <a:rPr lang="sv-SE" sz="28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𝑚𝑜𝑙𝑚𝑎𝑠𝑠𝑎</m:t>
                          </m:r>
                        </m:den>
                      </m:f>
                    </m:oMath>
                  </m:oMathPara>
                </a14:m>
                <a:endParaRPr lang="sv-SE" sz="320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" name="Underrubrik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1950" y="3833882"/>
                <a:ext cx="5663185" cy="13881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Underrubrik 2"/>
              <p:cNvSpPr txBox="1">
                <a:spLocks/>
              </p:cNvSpPr>
              <p:nvPr/>
            </p:nvSpPr>
            <p:spPr>
              <a:xfrm>
                <a:off x="8714153" y="3833883"/>
                <a:ext cx="2959609" cy="138816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None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32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sv-SE" sz="320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sz="320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v-SE" sz="3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sv-SE" sz="3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sv-SE" sz="3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sv-SE" sz="3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𝑚𝑜𝑙</m:t>
                          </m:r>
                        </m:den>
                      </m:f>
                    </m:oMath>
                  </m:oMathPara>
                </a14:m>
                <a:endParaRPr lang="sv-SE" sz="320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Underrubrik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4153" y="3833883"/>
                <a:ext cx="2959609" cy="13881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ruta 5"/>
              <p:cNvSpPr txBox="1"/>
              <p:nvPr/>
            </p:nvSpPr>
            <p:spPr>
              <a:xfrm>
                <a:off x="1535864" y="5115967"/>
                <a:ext cx="378000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2800" i="1" dirty="0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sv-SE" sz="2800" i="1" dirty="0" smtClean="0"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sv-SE" sz="2800" i="1" dirty="0" smtClean="0">
                          <a:latin typeface="Cambria Math" panose="02040503050406030204" pitchFamily="18" charset="0"/>
                        </a:rPr>
                        <m:t>=6,022∙</m:t>
                      </m:r>
                      <m:sSup>
                        <m:sSupPr>
                          <m:ctrlPr>
                            <a:rPr lang="sv-SE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sv-SE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23</m:t>
                          </m:r>
                        </m:sup>
                      </m:sSup>
                      <m:r>
                        <a:rPr lang="sv-SE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𝑠𝑡</m:t>
                      </m:r>
                    </m:oMath>
                  </m:oMathPara>
                </a14:m>
                <a:endParaRPr lang="sv-SE" sz="2800"/>
              </a:p>
            </p:txBody>
          </p:sp>
        </mc:Choice>
        <mc:Fallback>
          <p:sp>
            <p:nvSpPr>
              <p:cNvPr id="6" name="textruta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864" y="5115967"/>
                <a:ext cx="3780009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ruta 6"/>
          <p:cNvSpPr txBox="1"/>
          <p:nvPr/>
        </p:nvSpPr>
        <p:spPr>
          <a:xfrm>
            <a:off x="1290009" y="1774192"/>
            <a:ext cx="30385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/>
              <a:t>Ex: </a:t>
            </a:r>
            <a:r>
              <a:rPr lang="sv-SE"/>
              <a:t>Du har fått ett silversmycke (Ag) som väger 15 gram, hur många silveratomer finns i smycket?</a:t>
            </a:r>
          </a:p>
          <a:p>
            <a:endParaRPr lang="sv-SE"/>
          </a:p>
          <a:p>
            <a:endParaRPr lang="sv-S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ruta 7"/>
              <p:cNvSpPr txBox="1"/>
              <p:nvPr/>
            </p:nvSpPr>
            <p:spPr>
              <a:xfrm>
                <a:off x="5974347" y="1671725"/>
                <a:ext cx="1827039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i="1">
                    <a:latin typeface="Cambria Math" panose="02040503050406030204" pitchFamily="18" charset="0"/>
                  </a:rPr>
                  <a:t>Vi vet:</a:t>
                </a:r>
              </a:p>
              <a:p>
                <a14:m>
                  <m:oMath xmlns:m="http://schemas.openxmlformats.org/officeDocument/2006/math">
                    <m:r>
                      <a:rPr lang="sv-SE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sv-SE" i="1" dirty="0" smtClean="0">
                        <a:latin typeface="Cambria Math" panose="02040503050406030204" pitchFamily="18" charset="0"/>
                      </a:rPr>
                      <m:t>=15 </m:t>
                    </m:r>
                    <m:r>
                      <a:rPr lang="sv-SE" b="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sv-SE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sv-SE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sv-SE" b="0" i="1" smtClean="0">
                        <a:latin typeface="Cambria Math" panose="02040503050406030204" pitchFamily="18" charset="0"/>
                      </a:rPr>
                      <m:t>=108 </m:t>
                    </m:r>
                    <m:r>
                      <a:rPr lang="sv-SE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sv-SE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sv-SE" b="0" i="1" smtClean="0">
                        <a:latin typeface="Cambria Math" panose="02040503050406030204" pitchFamily="18" charset="0"/>
                      </a:rPr>
                      <m:t>𝑚𝑜𝑙</m:t>
                    </m:r>
                  </m:oMath>
                </a14:m>
                <a:r>
                  <a:rPr lang="sv-SE"/>
                  <a:t> </a:t>
                </a:r>
              </a:p>
            </p:txBody>
          </p:sp>
        </mc:Choice>
        <mc:Fallback>
          <p:sp>
            <p:nvSpPr>
              <p:cNvPr id="8" name="textruta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4347" y="1671725"/>
                <a:ext cx="1827039" cy="923330"/>
              </a:xfrm>
              <a:prstGeom prst="rect">
                <a:avLst/>
              </a:prstGeom>
              <a:blipFill>
                <a:blip r:embed="rId6"/>
                <a:stretch>
                  <a:fillRect l="-2667" t="-3947" b="-4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ruta 8"/>
              <p:cNvSpPr txBox="1"/>
              <p:nvPr/>
            </p:nvSpPr>
            <p:spPr>
              <a:xfrm>
                <a:off x="5974347" y="2647019"/>
                <a:ext cx="5648432" cy="11868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v-SE" sz="2000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sv-SE" sz="2000" b="0" i="1" dirty="0" smtClean="0">
                        <a:latin typeface="Cambria Math" panose="02040503050406030204" pitchFamily="18" charset="0"/>
                      </a:rPr>
                      <m:t>ä</m:t>
                    </m:r>
                    <m:r>
                      <a:rPr lang="sv-SE" sz="2000" b="0" i="1" dirty="0" smtClean="0">
                        <a:latin typeface="Cambria Math" panose="02040503050406030204" pitchFamily="18" charset="0"/>
                      </a:rPr>
                      <m:t>𝑘𝑛𝑎</m:t>
                    </m:r>
                    <m:r>
                      <a:rPr lang="sv-SE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v-SE" sz="2000" b="0" i="1" dirty="0" smtClean="0">
                        <a:latin typeface="Cambria Math" panose="02040503050406030204" pitchFamily="18" charset="0"/>
                      </a:rPr>
                      <m:t>𝑢𝑡</m:t>
                    </m:r>
                    <m:r>
                      <a:rPr lang="sv-SE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v-SE" sz="2000" b="0" i="1" dirty="0" smtClean="0">
                        <a:latin typeface="Cambria Math" panose="02040503050406030204" pitchFamily="18" charset="0"/>
                      </a:rPr>
                      <m:t>𝑠𝑢𝑏𝑠𝑡𝑎𝑛𝑠𝑚</m:t>
                    </m:r>
                    <m:r>
                      <a:rPr lang="sv-SE" sz="2000" b="0" i="1" dirty="0" smtClean="0">
                        <a:latin typeface="Cambria Math" panose="02040503050406030204" pitchFamily="18" charset="0"/>
                      </a:rPr>
                      <m:t>ä</m:t>
                    </m:r>
                    <m:r>
                      <a:rPr lang="sv-SE" sz="2000" b="0" i="1" dirty="0" smtClean="0">
                        <a:latin typeface="Cambria Math" panose="02040503050406030204" pitchFamily="18" charset="0"/>
                      </a:rPr>
                      <m:t>𝑛𝑔𝑑𝑒𝑛</m:t>
                    </m:r>
                    <m:r>
                      <a:rPr lang="sv-SE" sz="2000" b="0" i="1" dirty="0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sv-SE" sz="20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sv-SE" sz="20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sv-SE" sz="200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sv-SE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sv-SE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  <m:r>
                      <a:rPr lang="sv-SE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v-SE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v-SE" sz="2000" b="0" i="1" smtClean="0">
                            <a:latin typeface="Cambria Math" panose="02040503050406030204" pitchFamily="18" charset="0"/>
                          </a:rPr>
                          <m:t>15 </m:t>
                        </m:r>
                        <m:r>
                          <a:rPr lang="sv-SE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sv-SE" sz="2000" b="0" i="1" smtClean="0">
                            <a:latin typeface="Cambria Math" panose="02040503050406030204" pitchFamily="18" charset="0"/>
                          </a:rPr>
                          <m:t>108 </m:t>
                        </m:r>
                        <m:r>
                          <a:rPr lang="sv-SE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sv-SE" sz="20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sv-SE" sz="2000" b="0" i="1" smtClean="0">
                            <a:latin typeface="Cambria Math" panose="02040503050406030204" pitchFamily="18" charset="0"/>
                          </a:rPr>
                          <m:t>𝑚𝑜𝑙</m:t>
                        </m:r>
                      </m:den>
                    </m:f>
                    <m:r>
                      <a:rPr lang="sv-SE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sv-SE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0.14 </m:t>
                    </m:r>
                    <m:r>
                      <a:rPr lang="sv-SE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𝑚𝑜𝑙</m:t>
                    </m:r>
                  </m:oMath>
                </a14:m>
                <a:r>
                  <a:rPr lang="sv-SE" sz="2000" i="1"/>
                  <a:t> </a:t>
                </a:r>
              </a:p>
              <a:p>
                <a:endParaRPr lang="sv-SE" sz="2000"/>
              </a:p>
            </p:txBody>
          </p:sp>
        </mc:Choice>
        <mc:Fallback>
          <p:sp>
            <p:nvSpPr>
              <p:cNvPr id="9" name="textruta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4347" y="2647019"/>
                <a:ext cx="5648432" cy="11868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Bildobjekt 9"/>
          <p:cNvPicPr>
            <a:picLocks noChangeAspect="1"/>
          </p:cNvPicPr>
          <p:nvPr/>
        </p:nvPicPr>
        <p:blipFill rotWithShape="1">
          <a:blip r:embed="rId8"/>
          <a:srcRect l="562" t="314" r="-532" b="661"/>
          <a:stretch/>
        </p:blipFill>
        <p:spPr>
          <a:xfrm>
            <a:off x="4220308" y="1584944"/>
            <a:ext cx="1608992" cy="1593714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19482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3776" y="518160"/>
            <a:ext cx="10972800" cy="816864"/>
          </a:xfrm>
        </p:spPr>
        <p:txBody>
          <a:bodyPr>
            <a:noAutofit/>
          </a:bodyPr>
          <a:lstStyle/>
          <a:p>
            <a:r>
              <a:rPr lang="sv-SE" sz="3200"/>
              <a:t>Vilket bränsle släpper ut mest koldioxid, diesel eller etanol?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43001" y="1335024"/>
            <a:ext cx="6492240" cy="768096"/>
          </a:xfrm>
        </p:spPr>
        <p:txBody>
          <a:bodyPr/>
          <a:lstStyle/>
          <a:p>
            <a:pPr marL="45720" indent="0">
              <a:buNone/>
            </a:pPr>
            <a:r>
              <a:rPr lang="sv-SE"/>
              <a:t>Vi får energi till att driva en bilmotor genom en </a:t>
            </a:r>
            <a:r>
              <a:rPr lang="sv-SE">
                <a:solidFill>
                  <a:schemeClr val="accent6">
                    <a:lumMod val="75000"/>
                  </a:schemeClr>
                </a:solidFill>
              </a:rPr>
              <a:t>förbränningsreaktion</a:t>
            </a:r>
            <a:r>
              <a:rPr lang="sv-SE"/>
              <a:t> mellan </a:t>
            </a:r>
            <a:r>
              <a:rPr lang="sv-SE">
                <a:solidFill>
                  <a:schemeClr val="accent6">
                    <a:lumMod val="75000"/>
                  </a:schemeClr>
                </a:solidFill>
              </a:rPr>
              <a:t>syre </a:t>
            </a:r>
            <a:r>
              <a:rPr lang="sv-SE"/>
              <a:t>och olika </a:t>
            </a:r>
            <a:r>
              <a:rPr lang="sv-SE">
                <a:solidFill>
                  <a:schemeClr val="accent6">
                    <a:lumMod val="75000"/>
                  </a:schemeClr>
                </a:solidFill>
              </a:rPr>
              <a:t>bränslen</a:t>
            </a:r>
            <a:r>
              <a:rPr lang="sv-SE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ruta 6"/>
              <p:cNvSpPr txBox="1"/>
              <p:nvPr/>
            </p:nvSpPr>
            <p:spPr>
              <a:xfrm>
                <a:off x="4104570" y="2766095"/>
                <a:ext cx="707706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8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sv-SE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sv-SE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v-SE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sv-SE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𝑂𝐻</m:t>
                      </m:r>
                      <m:d>
                        <m:dPr>
                          <m:ctrlPr>
                            <a:rPr lang="sv-SE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2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sv-SE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v-SE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800" b="0" i="1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sv-SE" sz="28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sv-S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sv-SE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2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sv-SE" sz="2800" b="0" i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800" b="0" i="1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sv-SE" sz="2400"/>
              </a:p>
            </p:txBody>
          </p:sp>
        </mc:Choice>
        <mc:Fallback>
          <p:sp>
            <p:nvSpPr>
              <p:cNvPr id="7" name="textruta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570" y="2766095"/>
                <a:ext cx="7077066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ruta 7"/>
              <p:cNvSpPr txBox="1"/>
              <p:nvPr/>
            </p:nvSpPr>
            <p:spPr>
              <a:xfrm>
                <a:off x="4184608" y="4413181"/>
                <a:ext cx="765459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800" b="0" i="1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sv-SE" sz="28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sv-SE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sub>
                      </m:sSub>
                      <m:sSub>
                        <m:sSubPr>
                          <m:ctrlPr>
                            <a:rPr lang="sv-SE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v-SE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sub>
                      </m:sSub>
                      <m:d>
                        <m:dPr>
                          <m:ctrlPr>
                            <a:rPr lang="sv-SE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2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sv-SE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v-SE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43</m:t>
                          </m:r>
                          <m:r>
                            <a:rPr lang="sv-SE" sz="28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sv-S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sv-SE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2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sv-SE" sz="2800" b="0" i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</m:t>
                      </m:r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800" b="0" i="1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  <m: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v-S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sv-SE" sz="2400"/>
              </a:p>
            </p:txBody>
          </p:sp>
        </mc:Choice>
        <mc:Fallback>
          <p:sp>
            <p:nvSpPr>
              <p:cNvPr id="8" name="textruta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608" y="4413181"/>
                <a:ext cx="765459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ruta 11"/>
          <p:cNvSpPr txBox="1"/>
          <p:nvPr/>
        </p:nvSpPr>
        <p:spPr>
          <a:xfrm>
            <a:off x="1304206" y="2689150"/>
            <a:ext cx="12602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i="1"/>
              <a:t>Etanol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1304206" y="4336236"/>
            <a:ext cx="989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i="1" err="1"/>
              <a:t>Disel</a:t>
            </a:r>
            <a:endParaRPr lang="sv-SE" sz="3200" i="1"/>
          </a:p>
        </p:txBody>
      </p:sp>
      <p:pic>
        <p:nvPicPr>
          <p:cNvPr id="14" name="Bildobjekt 13"/>
          <p:cNvPicPr>
            <a:picLocks noChangeAspect="1"/>
          </p:cNvPicPr>
          <p:nvPr/>
        </p:nvPicPr>
        <p:blipFill rotWithShape="1">
          <a:blip r:embed="rId3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rcRect t="44029" b="30875"/>
          <a:stretch/>
        </p:blipFill>
        <p:spPr>
          <a:xfrm>
            <a:off x="1521070" y="5072519"/>
            <a:ext cx="3027838" cy="759871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 rotWithShape="1">
          <a:blip r:embed="rId5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rcRect t="28671" b="14761"/>
          <a:stretch/>
        </p:blipFill>
        <p:spPr>
          <a:xfrm>
            <a:off x="1989903" y="3237132"/>
            <a:ext cx="1316005" cy="744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49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6379" y="576708"/>
            <a:ext cx="8878884" cy="956063"/>
          </a:xfrm>
        </p:spPr>
        <p:txBody>
          <a:bodyPr>
            <a:noAutofit/>
          </a:bodyPr>
          <a:lstStyle/>
          <a:p>
            <a:r>
              <a:rPr lang="sv-SE" sz="3600"/>
              <a:t>Om vi eldar 1000 g bränsle hur mycket koldioxid släpps ut?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ruta 4"/>
              <p:cNvSpPr txBox="1"/>
              <p:nvPr/>
            </p:nvSpPr>
            <p:spPr>
              <a:xfrm>
                <a:off x="2946768" y="1802408"/>
                <a:ext cx="80378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sv-SE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sv-SE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v-SE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sv-SE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𝑂𝐻</m:t>
                      </m:r>
                      <m:d>
                        <m:dPr>
                          <m:ctrlPr>
                            <a:rPr lang="sv-S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sv-SE" sz="2400" b="0" i="1" smtClean="0">
                          <a:latin typeface="Cambria Math" panose="02040503050406030204" pitchFamily="18" charset="0"/>
                        </a:rPr>
                        <m:t>   +   </m:t>
                      </m:r>
                      <m:sSub>
                        <m:sSubPr>
                          <m:ctrlPr>
                            <a:rPr lang="sv-SE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400" b="0" i="1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sv-SE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sv-SE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sv-S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sv-SE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sv-S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            </m:t>
                      </m:r>
                      <m:r>
                        <a:rPr lang="sv-SE" sz="2400" b="0" i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sv-S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sv-S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+   </m:t>
                      </m:r>
                      <m:sSub>
                        <m:sSubPr>
                          <m:ctrlP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400" b="0" i="1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v-S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  <m:r>
                        <a:rPr lang="sv-S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sv-S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sv-S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sv-SE" sz="2000"/>
              </a:p>
            </p:txBody>
          </p:sp>
        </mc:Choice>
        <mc:Fallback>
          <p:sp>
            <p:nvSpPr>
              <p:cNvPr id="5" name="textruta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768" y="1802408"/>
                <a:ext cx="8037841" cy="369332"/>
              </a:xfrm>
              <a:prstGeom prst="rect">
                <a:avLst/>
              </a:prstGeom>
              <a:blipFill>
                <a:blip r:embed="rId2"/>
                <a:stretch>
                  <a:fillRect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ruta 5"/>
              <p:cNvSpPr txBox="1"/>
              <p:nvPr/>
            </p:nvSpPr>
            <p:spPr>
              <a:xfrm>
                <a:off x="605430" y="2385709"/>
                <a:ext cx="11345363" cy="22159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sv-SE" sz="2400"/>
                  <a:t>Molförhållande:			1				  		        	             </a:t>
                </a:r>
                <a:r>
                  <a:rPr lang="sv-SE" sz="240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2</a:t>
                </a:r>
                <a:r>
                  <a:rPr lang="sv-SE" sz="2400"/>
                  <a:t>				   </a:t>
                </a:r>
              </a:p>
              <a:p>
                <a:endParaRPr lang="sv-SE" sz="2400"/>
              </a:p>
              <a:p>
                <a:r>
                  <a:rPr lang="sv-SE" sz="2400"/>
                  <a:t>Massa (m):				</a:t>
                </a:r>
                <a:r>
                  <a:rPr lang="sv-SE" sz="2000">
                    <a:solidFill>
                      <a:srgbClr val="7030A0"/>
                    </a:solidFill>
                  </a:rPr>
                  <a:t>1000</a:t>
                </a:r>
                <a:r>
                  <a:rPr lang="sv-SE" sz="2000"/>
                  <a:t> g</a:t>
                </a:r>
                <a:endParaRPr lang="sv-SE" sz="2400"/>
              </a:p>
              <a:p>
                <a:r>
                  <a:rPr lang="sv-SE" sz="2400" err="1"/>
                  <a:t>Molmassa</a:t>
                </a:r>
                <a:r>
                  <a:rPr lang="sv-SE" sz="2400"/>
                  <a:t> (M):           </a:t>
                </a:r>
                <a14:m>
                  <m:oMath xmlns:m="http://schemas.openxmlformats.org/officeDocument/2006/math">
                    <m:r>
                      <a:rPr lang="sv-SE" sz="16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sv-SE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v-SE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12,0</m:t>
                    </m:r>
                    <m:r>
                      <a:rPr lang="sv-SE" sz="1600" b="0" i="1" dirty="0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sv-SE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∙1,01</m:t>
                    </m:r>
                    <m:r>
                      <a:rPr lang="sv-SE" sz="1600" b="0" i="1" dirty="0" smtClean="0">
                        <a:latin typeface="Cambria Math" panose="02040503050406030204" pitchFamily="18" charset="0"/>
                      </a:rPr>
                      <m:t>+16,0=</m:t>
                    </m:r>
                    <m:r>
                      <a:rPr lang="sv-SE" sz="1600" b="0" i="1" dirty="0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</a:rPr>
                      <m:t>46,06</m:t>
                    </m:r>
                    <m:r>
                      <a:rPr lang="sv-SE" sz="16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-SE" sz="1600" b="0" i="0" dirty="0" smtClean="0">
                        <a:latin typeface="Cambria Math" panose="02040503050406030204" pitchFamily="18" charset="0"/>
                      </a:rPr>
                      <m:t>g</m:t>
                    </m:r>
                    <m:r>
                      <a:rPr lang="sv-SE" sz="1600" b="0" i="0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sv-SE" sz="1600" b="0" i="0" dirty="0" smtClean="0">
                        <a:latin typeface="Cambria Math" panose="02040503050406030204" pitchFamily="18" charset="0"/>
                      </a:rPr>
                      <m:t>mol</m:t>
                    </m:r>
                  </m:oMath>
                </a14:m>
                <a:r>
                  <a:rPr lang="sv-SE" sz="1600" b="0"/>
                  <a:t>                          </a:t>
                </a:r>
                <a14:m>
                  <m:oMath xmlns:m="http://schemas.openxmlformats.org/officeDocument/2006/math">
                    <m:r>
                      <a:rPr lang="sv-SE" sz="1600" b="0" i="1" dirty="0" smtClean="0">
                        <a:latin typeface="Cambria Math" panose="02040503050406030204" pitchFamily="18" charset="0"/>
                      </a:rPr>
                      <m:t>12,0+2</m:t>
                    </m:r>
                    <m:r>
                      <a:rPr lang="sv-SE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∙16,0=</m:t>
                    </m:r>
                    <m:r>
                      <a:rPr lang="sv-SE" sz="1600" b="0" i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44,0</m:t>
                    </m:r>
                    <m:r>
                      <a:rPr lang="sv-SE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-SE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</m:t>
                    </m:r>
                    <m:r>
                      <a:rPr lang="sv-SE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sv-SE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mol</m:t>
                    </m:r>
                  </m:oMath>
                </a14:m>
                <a:endParaRPr lang="sv-SE" b="0"/>
              </a:p>
              <a:p>
                <a:r>
                  <a:rPr lang="sv-SE" sz="2400"/>
                  <a:t>                        </a:t>
                </a:r>
              </a:p>
              <a:p>
                <a:r>
                  <a:rPr lang="sv-SE" sz="2400"/>
                  <a:t>Substansmängd (n):</a:t>
                </a:r>
              </a:p>
            </p:txBody>
          </p:sp>
        </mc:Choice>
        <mc:Fallback>
          <p:sp>
            <p:nvSpPr>
              <p:cNvPr id="6" name="textruta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430" y="2385709"/>
                <a:ext cx="11345363" cy="2215991"/>
              </a:xfrm>
              <a:prstGeom prst="rect">
                <a:avLst/>
              </a:prstGeom>
              <a:blipFill>
                <a:blip r:embed="rId3"/>
                <a:stretch>
                  <a:fillRect l="-1612" t="-4121" b="-7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Underrubrik 2"/>
              <p:cNvSpPr txBox="1">
                <a:spLocks/>
              </p:cNvSpPr>
              <p:nvPr/>
            </p:nvSpPr>
            <p:spPr>
              <a:xfrm>
                <a:off x="3533490" y="5297946"/>
                <a:ext cx="1979449" cy="138816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280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sv-SE" sz="28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v-SE" sz="280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sv-SE" sz="280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</m:oMath>
                  </m:oMathPara>
                </a14:m>
                <a:endParaRPr lang="sv-SE" sz="2800"/>
              </a:p>
            </p:txBody>
          </p:sp>
        </mc:Choice>
        <mc:Fallback>
          <p:sp>
            <p:nvSpPr>
              <p:cNvPr id="7" name="Underrubrik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3490" y="5297946"/>
                <a:ext cx="1979449" cy="13881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Underrubrik 2"/>
              <p:cNvSpPr txBox="1">
                <a:spLocks/>
              </p:cNvSpPr>
              <p:nvPr/>
            </p:nvSpPr>
            <p:spPr>
              <a:xfrm>
                <a:off x="7912741" y="5497587"/>
                <a:ext cx="1979449" cy="138816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sv-SE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v-SE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sv-SE" sz="2800"/>
              </a:p>
            </p:txBody>
          </p:sp>
        </mc:Choice>
        <mc:Fallback>
          <p:sp>
            <p:nvSpPr>
              <p:cNvPr id="8" name="Underrubrik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2741" y="5497587"/>
                <a:ext cx="1979449" cy="13881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ktangel 8"/>
              <p:cNvSpPr/>
              <p:nvPr/>
            </p:nvSpPr>
            <p:spPr>
              <a:xfrm>
                <a:off x="7493425" y="3024677"/>
                <a:ext cx="33986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v-SE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43,4</m:t>
                    </m:r>
                    <m:r>
                      <a:rPr lang="sv-SE" i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-SE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mol</m:t>
                    </m:r>
                    <m:r>
                      <a:rPr lang="sv-SE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v-SE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44,0</m:t>
                    </m:r>
                    <m:r>
                      <m:rPr>
                        <m:sty m:val="p"/>
                      </m:rPr>
                      <a:rPr lang="sv-SE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</m:t>
                    </m:r>
                    <m:r>
                      <a:rPr lang="sv-SE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sv-SE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mol</m:t>
                    </m:r>
                    <m:r>
                      <a:rPr lang="sv-SE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sv-SE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1909,6</m:t>
                    </m:r>
                    <m:r>
                      <m:rPr>
                        <m:sty m:val="p"/>
                      </m:rPr>
                      <a:rPr lang="sv-SE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</m:t>
                    </m:r>
                  </m:oMath>
                </a14:m>
                <a:r>
                  <a:rPr lang="sv-SE"/>
                  <a:t> </a:t>
                </a:r>
              </a:p>
            </p:txBody>
          </p:sp>
        </mc:Choice>
        <mc:Fallback>
          <p:sp>
            <p:nvSpPr>
              <p:cNvPr id="9" name="Rektange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425" y="3024677"/>
                <a:ext cx="3398687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ktangel 9"/>
              <p:cNvSpPr/>
              <p:nvPr/>
            </p:nvSpPr>
            <p:spPr>
              <a:xfrm>
                <a:off x="7601469" y="4339353"/>
                <a:ext cx="26019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sv-SE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v-SE" i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21,7 </m:t>
                      </m:r>
                      <m:r>
                        <m:rPr>
                          <m:sty m:val="p"/>
                        </m:rPr>
                        <a:rPr lang="sv-SE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mol</m:t>
                      </m:r>
                      <m:r>
                        <a:rPr lang="sv-SE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v-SE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43,4</m:t>
                      </m:r>
                      <m:r>
                        <a:rPr lang="sv-SE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sv-SE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mol</m:t>
                      </m:r>
                      <m:r>
                        <a:rPr lang="sv-SE" i="1" dirty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sv-SE"/>
              </a:p>
            </p:txBody>
          </p:sp>
        </mc:Choice>
        <mc:Fallback>
          <p:sp>
            <p:nvSpPr>
              <p:cNvPr id="10" name="Rektangel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1469" y="4339353"/>
                <a:ext cx="260199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ktangel 10"/>
              <p:cNvSpPr/>
              <p:nvPr/>
            </p:nvSpPr>
            <p:spPr>
              <a:xfrm>
                <a:off x="3298632" y="4154334"/>
                <a:ext cx="2555507" cy="6613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v-SE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v-SE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1000</m:t>
                          </m:r>
                          <m:r>
                            <a:rPr lang="sv-SE" i="1" dirty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sv-SE" dirty="0"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m:rPr>
                              <m:nor/>
                            </m:rPr>
                            <a:rPr lang="sv-SE" dirty="0"/>
                            <m:t> </m:t>
                          </m:r>
                        </m:num>
                        <m:den>
                          <m:r>
                            <a:rPr lang="sv-SE" i="1" dirty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46,06</m:t>
                          </m:r>
                          <m:r>
                            <m:rPr>
                              <m:sty m:val="p"/>
                            </m:rPr>
                            <a:rPr lang="sv-SE" dirty="0"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a:rPr lang="sv-SE" dirty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m:rPr>
                              <m:sty m:val="p"/>
                            </m:rPr>
                            <a:rPr lang="sv-SE" dirty="0">
                              <a:latin typeface="Cambria Math" panose="02040503050406030204" pitchFamily="18" charset="0"/>
                            </a:rPr>
                            <m:t>mol</m:t>
                          </m:r>
                        </m:den>
                      </m:f>
                      <m:r>
                        <a:rPr lang="sv-SE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sv-SE" i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21,7</m:t>
                      </m:r>
                      <m:r>
                        <a:rPr lang="sv-SE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sv-SE" dirty="0">
                          <a:latin typeface="Cambria Math" panose="02040503050406030204" pitchFamily="18" charset="0"/>
                        </a:rPr>
                        <m:t>mol</m:t>
                      </m:r>
                    </m:oMath>
                  </m:oMathPara>
                </a14:m>
                <a:endParaRPr lang="sv-SE" sz="2000"/>
              </a:p>
            </p:txBody>
          </p:sp>
        </mc:Choice>
        <mc:Fallback>
          <p:sp>
            <p:nvSpPr>
              <p:cNvPr id="11" name="Rektangel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632" y="4154334"/>
                <a:ext cx="2555507" cy="6613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ruta 14"/>
          <p:cNvSpPr txBox="1"/>
          <p:nvPr/>
        </p:nvSpPr>
        <p:spPr>
          <a:xfrm>
            <a:off x="8924736" y="251044"/>
            <a:ext cx="1775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i="1"/>
              <a:t>Etanol</a:t>
            </a:r>
          </a:p>
        </p:txBody>
      </p:sp>
      <p:pic>
        <p:nvPicPr>
          <p:cNvPr id="17" name="Bildobjekt 16"/>
          <p:cNvPicPr>
            <a:picLocks noChangeAspect="1"/>
          </p:cNvPicPr>
          <p:nvPr/>
        </p:nvPicPr>
        <p:blipFill rotWithShape="1">
          <a:blip r:embed="rId9">
            <a:grayscl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rcRect t="28671" b="14761"/>
          <a:stretch/>
        </p:blipFill>
        <p:spPr>
          <a:xfrm>
            <a:off x="9545460" y="796385"/>
            <a:ext cx="1316005" cy="744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96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19196" y="498040"/>
            <a:ext cx="8211510" cy="956063"/>
          </a:xfrm>
        </p:spPr>
        <p:txBody>
          <a:bodyPr>
            <a:noAutofit/>
          </a:bodyPr>
          <a:lstStyle/>
          <a:p>
            <a:r>
              <a:rPr lang="sv-SE" sz="3600"/>
              <a:t>Om vi eldar 1000 g bränsle hur mycket koldioxid släpps ut?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ruta 5"/>
              <p:cNvSpPr txBox="1"/>
              <p:nvPr/>
            </p:nvSpPr>
            <p:spPr>
              <a:xfrm>
                <a:off x="605430" y="2385709"/>
                <a:ext cx="11345363" cy="22159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sv-SE" sz="2400"/>
                  <a:t>Molförhållande:			1				  		        	             </a:t>
                </a:r>
                <a:r>
                  <a:rPr lang="sv-SE" sz="240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14</a:t>
                </a:r>
                <a:r>
                  <a:rPr lang="sv-SE" sz="2400"/>
                  <a:t>				   </a:t>
                </a:r>
              </a:p>
              <a:p>
                <a:endParaRPr lang="sv-SE" sz="2400"/>
              </a:p>
              <a:p>
                <a:r>
                  <a:rPr lang="sv-SE" sz="2400"/>
                  <a:t>Massa (m):				</a:t>
                </a:r>
                <a:r>
                  <a:rPr lang="sv-SE" sz="2000">
                    <a:solidFill>
                      <a:srgbClr val="7030A0"/>
                    </a:solidFill>
                  </a:rPr>
                  <a:t>1000</a:t>
                </a:r>
                <a:r>
                  <a:rPr lang="sv-SE" sz="2000"/>
                  <a:t> g</a:t>
                </a:r>
                <a:endParaRPr lang="sv-SE" sz="2400"/>
              </a:p>
              <a:p>
                <a:r>
                  <a:rPr lang="sv-SE" sz="2400" err="1"/>
                  <a:t>Molmassa</a:t>
                </a:r>
                <a:r>
                  <a:rPr lang="sv-SE" sz="2400"/>
                  <a:t> (M):           </a:t>
                </a:r>
                <a14:m>
                  <m:oMath xmlns:m="http://schemas.openxmlformats.org/officeDocument/2006/math">
                    <m:r>
                      <a:rPr lang="sv-SE" sz="16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sv-SE" sz="1600" b="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sv-SE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v-SE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12,0</m:t>
                    </m:r>
                    <m:r>
                      <a:rPr lang="sv-SE" sz="1600" b="0" i="1" dirty="0" smtClean="0">
                        <a:latin typeface="Cambria Math" panose="02040503050406030204" pitchFamily="18" charset="0"/>
                      </a:rPr>
                      <m:t>+30</m:t>
                    </m:r>
                    <m:r>
                      <a:rPr lang="sv-SE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∙1,01</m:t>
                    </m:r>
                    <m:r>
                      <a:rPr lang="sv-SE" sz="16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v-SE" sz="1600" b="0" i="1" dirty="0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</a:rPr>
                      <m:t>918,3</m:t>
                    </m:r>
                    <m:r>
                      <a:rPr lang="sv-SE" sz="16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-SE" sz="1600" b="0" i="0" dirty="0" smtClean="0">
                        <a:latin typeface="Cambria Math" panose="02040503050406030204" pitchFamily="18" charset="0"/>
                      </a:rPr>
                      <m:t>g</m:t>
                    </m:r>
                    <m:r>
                      <a:rPr lang="sv-SE" sz="1600" b="0" i="0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sv-SE" sz="1600" b="0" i="0" dirty="0" smtClean="0">
                        <a:latin typeface="Cambria Math" panose="02040503050406030204" pitchFamily="18" charset="0"/>
                      </a:rPr>
                      <m:t>mol</m:t>
                    </m:r>
                  </m:oMath>
                </a14:m>
                <a:r>
                  <a:rPr lang="sv-SE" sz="1600" b="0"/>
                  <a:t>                          </a:t>
                </a:r>
                <a14:m>
                  <m:oMath xmlns:m="http://schemas.openxmlformats.org/officeDocument/2006/math">
                    <m:r>
                      <a:rPr lang="sv-SE" sz="1600" b="0" i="1" dirty="0" smtClean="0">
                        <a:latin typeface="Cambria Math" panose="02040503050406030204" pitchFamily="18" charset="0"/>
                      </a:rPr>
                      <m:t>12,0+2</m:t>
                    </m:r>
                    <m:r>
                      <a:rPr lang="sv-SE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∙16,0=</m:t>
                    </m:r>
                    <m:r>
                      <a:rPr lang="sv-SE" sz="1600" b="0" i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44,0</m:t>
                    </m:r>
                    <m:r>
                      <a:rPr lang="sv-SE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-SE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</m:t>
                    </m:r>
                    <m:r>
                      <a:rPr lang="sv-SE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sv-SE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mol</m:t>
                    </m:r>
                  </m:oMath>
                </a14:m>
                <a:endParaRPr lang="sv-SE" b="0"/>
              </a:p>
              <a:p>
                <a:r>
                  <a:rPr lang="sv-SE" sz="2400"/>
                  <a:t>                        </a:t>
                </a:r>
              </a:p>
              <a:p>
                <a:r>
                  <a:rPr lang="sv-SE" sz="2400"/>
                  <a:t>Substansmängd (n):</a:t>
                </a:r>
              </a:p>
            </p:txBody>
          </p:sp>
        </mc:Choice>
        <mc:Fallback>
          <p:sp>
            <p:nvSpPr>
              <p:cNvPr id="6" name="textruta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430" y="2385709"/>
                <a:ext cx="11345363" cy="2215991"/>
              </a:xfrm>
              <a:prstGeom prst="rect">
                <a:avLst/>
              </a:prstGeom>
              <a:blipFill>
                <a:blip r:embed="rId2"/>
                <a:stretch>
                  <a:fillRect l="-1612" t="-4121" b="-7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Underrubrik 2"/>
              <p:cNvSpPr txBox="1">
                <a:spLocks/>
              </p:cNvSpPr>
              <p:nvPr/>
            </p:nvSpPr>
            <p:spPr>
              <a:xfrm>
                <a:off x="3533490" y="5297946"/>
                <a:ext cx="1979449" cy="138816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280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sv-SE" sz="28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v-SE" sz="280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sv-SE" sz="280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</m:oMath>
                  </m:oMathPara>
                </a14:m>
                <a:endParaRPr lang="sv-SE" sz="2800"/>
              </a:p>
            </p:txBody>
          </p:sp>
        </mc:Choice>
        <mc:Fallback>
          <p:sp>
            <p:nvSpPr>
              <p:cNvPr id="7" name="Underrubrik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3490" y="5297946"/>
                <a:ext cx="1979449" cy="13881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Underrubrik 2"/>
              <p:cNvSpPr txBox="1">
                <a:spLocks/>
              </p:cNvSpPr>
              <p:nvPr/>
            </p:nvSpPr>
            <p:spPr>
              <a:xfrm>
                <a:off x="7912741" y="5497587"/>
                <a:ext cx="1979449" cy="138816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sv-SE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v-SE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v-S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sv-SE" sz="2800"/>
              </a:p>
            </p:txBody>
          </p:sp>
        </mc:Choice>
        <mc:Fallback>
          <p:sp>
            <p:nvSpPr>
              <p:cNvPr id="8" name="Underrubrik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2741" y="5497587"/>
                <a:ext cx="1979449" cy="13881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ktangel 8"/>
              <p:cNvSpPr/>
              <p:nvPr/>
            </p:nvSpPr>
            <p:spPr>
              <a:xfrm>
                <a:off x="7493425" y="3024677"/>
                <a:ext cx="32736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v-SE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15</m:t>
                    </m:r>
                    <m:r>
                      <a:rPr lang="sv-SE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,26</m:t>
                    </m:r>
                    <m:r>
                      <a:rPr lang="sv-SE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-SE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mol</m:t>
                    </m:r>
                    <m:r>
                      <a:rPr lang="sv-SE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v-SE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44,0</m:t>
                    </m:r>
                    <m:r>
                      <a:rPr lang="sv-SE" b="0" i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-SE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</m:t>
                    </m:r>
                    <m:r>
                      <a:rPr lang="sv-SE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sv-SE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mol</m:t>
                    </m:r>
                    <m:r>
                      <a:rPr lang="sv-SE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sv-SE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671</m:t>
                    </m:r>
                    <m:r>
                      <m:rPr>
                        <m:sty m:val="p"/>
                      </m:rPr>
                      <a:rPr lang="sv-SE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</m:t>
                    </m:r>
                  </m:oMath>
                </a14:m>
                <a:r>
                  <a:rPr lang="sv-SE"/>
                  <a:t> </a:t>
                </a:r>
              </a:p>
            </p:txBody>
          </p:sp>
        </mc:Choice>
        <mc:Fallback>
          <p:sp>
            <p:nvSpPr>
              <p:cNvPr id="9" name="Rektange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425" y="3024677"/>
                <a:ext cx="3273653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ktangel 9"/>
              <p:cNvSpPr/>
              <p:nvPr/>
            </p:nvSpPr>
            <p:spPr>
              <a:xfrm>
                <a:off x="7601469" y="4339353"/>
                <a:ext cx="28584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i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sv-SE" b="0" i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sv-SE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v-SE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1,09</m:t>
                      </m:r>
                      <m:r>
                        <a:rPr lang="sv-SE" i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sv-SE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mol</m:t>
                      </m:r>
                      <m:r>
                        <a:rPr lang="sv-SE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v-SE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</m:t>
                      </m:r>
                      <m:r>
                        <a:rPr lang="sv-SE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v-SE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26</m:t>
                      </m:r>
                      <m:r>
                        <a:rPr lang="sv-SE" i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sv-SE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mol</m:t>
                      </m:r>
                      <m:r>
                        <a:rPr lang="sv-SE" i="1" dirty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sv-SE"/>
              </a:p>
            </p:txBody>
          </p:sp>
        </mc:Choice>
        <mc:Fallback>
          <p:sp>
            <p:nvSpPr>
              <p:cNvPr id="10" name="Rektangel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1469" y="4339353"/>
                <a:ext cx="285847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ktangel 10"/>
              <p:cNvSpPr/>
              <p:nvPr/>
            </p:nvSpPr>
            <p:spPr>
              <a:xfrm>
                <a:off x="3298632" y="4154334"/>
                <a:ext cx="2555508" cy="6613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v-SE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v-SE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1000</m:t>
                          </m:r>
                          <m:r>
                            <a:rPr lang="sv-SE" i="1" dirty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sv-SE" dirty="0"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m:rPr>
                              <m:nor/>
                            </m:rPr>
                            <a:rPr lang="sv-SE" dirty="0"/>
                            <m:t> </m:t>
                          </m:r>
                        </m:num>
                        <m:den>
                          <m:r>
                            <a:rPr lang="sv-SE" i="1" dirty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918,3</m:t>
                          </m:r>
                          <m:r>
                            <m:rPr>
                              <m:sty m:val="p"/>
                            </m:rPr>
                            <a:rPr lang="sv-SE" dirty="0"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a:rPr lang="sv-SE" dirty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m:rPr>
                              <m:sty m:val="p"/>
                            </m:rPr>
                            <a:rPr lang="sv-SE" dirty="0">
                              <a:latin typeface="Cambria Math" panose="02040503050406030204" pitchFamily="18" charset="0"/>
                            </a:rPr>
                            <m:t>mol</m:t>
                          </m:r>
                        </m:den>
                      </m:f>
                      <m:r>
                        <a:rPr lang="sv-SE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sv-SE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1,09</m:t>
                      </m:r>
                      <m:r>
                        <a:rPr lang="sv-SE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sv-SE" dirty="0">
                          <a:latin typeface="Cambria Math" panose="02040503050406030204" pitchFamily="18" charset="0"/>
                        </a:rPr>
                        <m:t>mol</m:t>
                      </m:r>
                    </m:oMath>
                  </m:oMathPara>
                </a14:m>
                <a:endParaRPr lang="sv-SE" sz="2000"/>
              </a:p>
            </p:txBody>
          </p:sp>
        </mc:Choice>
        <mc:Fallback>
          <p:sp>
            <p:nvSpPr>
              <p:cNvPr id="11" name="Rektangel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632" y="4154334"/>
                <a:ext cx="2555508" cy="6613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ruta 12"/>
              <p:cNvSpPr txBox="1"/>
              <p:nvPr/>
            </p:nvSpPr>
            <p:spPr>
              <a:xfrm>
                <a:off x="2683994" y="1816986"/>
                <a:ext cx="911110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400" b="0" i="1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sv-SE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sv-SE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sub>
                      </m:sSub>
                      <m:sSub>
                        <m:sSubPr>
                          <m:ctrlPr>
                            <a:rPr lang="sv-SE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v-SE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sub>
                      </m:sSub>
                      <m:d>
                        <m:dPr>
                          <m:ctrlPr>
                            <a:rPr lang="sv-S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sv-SE" sz="2400" b="0" i="1" smtClean="0">
                          <a:latin typeface="Cambria Math" panose="02040503050406030204" pitchFamily="18" charset="0"/>
                        </a:rPr>
                        <m:t>    +</m:t>
                      </m:r>
                      <m:sSub>
                        <m:sSubPr>
                          <m:ctrlPr>
                            <a:rPr lang="sv-SE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400" b="0" i="1" smtClean="0"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a:rPr lang="sv-SE" sz="2400" b="0" i="1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43</m:t>
                          </m:r>
                          <m:r>
                            <a:rPr lang="sv-SE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sv-SE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sv-S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sv-SE" sz="24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sv-S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     </m:t>
                      </m:r>
                      <m:r>
                        <a:rPr lang="sv-SE" sz="2400" b="0" i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</m:t>
                      </m:r>
                      <m:r>
                        <a:rPr lang="sv-S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sv-S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+</m:t>
                      </m:r>
                      <m:sSub>
                        <m:sSubPr>
                          <m:ctrlP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</m:t>
                          </m:r>
                          <m:r>
                            <a:rPr lang="sv-SE" sz="2400" b="0" i="1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  <m: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v-S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v-S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  <m:r>
                        <a:rPr lang="sv-S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sv-S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sv-S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sv-SE" sz="2000"/>
              </a:p>
            </p:txBody>
          </p:sp>
        </mc:Choice>
        <mc:Fallback>
          <p:sp>
            <p:nvSpPr>
              <p:cNvPr id="13" name="textruta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3994" y="1816986"/>
                <a:ext cx="9111108" cy="369332"/>
              </a:xfrm>
              <a:prstGeom prst="rect">
                <a:avLst/>
              </a:prstGeom>
              <a:blipFill>
                <a:blip r:embed="rId8"/>
                <a:stretch>
                  <a:fillRect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ruta 17"/>
          <p:cNvSpPr txBox="1"/>
          <p:nvPr/>
        </p:nvSpPr>
        <p:spPr>
          <a:xfrm>
            <a:off x="9030706" y="284071"/>
            <a:ext cx="989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i="1" err="1"/>
              <a:t>Disel</a:t>
            </a:r>
            <a:endParaRPr lang="sv-SE" sz="3200" i="1"/>
          </a:p>
        </p:txBody>
      </p:sp>
      <p:pic>
        <p:nvPicPr>
          <p:cNvPr id="19" name="Bildobjekt 18"/>
          <p:cNvPicPr>
            <a:picLocks noChangeAspect="1"/>
          </p:cNvPicPr>
          <p:nvPr/>
        </p:nvPicPr>
        <p:blipFill rotWithShape="1">
          <a:blip r:embed="rId9">
            <a:grayscl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rcRect t="44029" b="30875"/>
          <a:stretch/>
        </p:blipFill>
        <p:spPr>
          <a:xfrm>
            <a:off x="8625254" y="901874"/>
            <a:ext cx="3027838" cy="75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71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Grund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Grund</vt:lpstr>
      <vt:lpstr>Count with chemical reaktions</vt:lpstr>
      <vt:lpstr>Wich  fuel lets out the most amount of carbondioxide, diesel or ethanol?</vt:lpstr>
      <vt:lpstr>If we burn  1000 grams of fuel, what amount of carbondioxide will be released?</vt:lpstr>
      <vt:lpstr>PowerPoint Presentation</vt:lpstr>
      <vt:lpstr>PowerPoint Presentation</vt:lpstr>
      <vt:lpstr>Att räkna i kemiska reaktioner</vt:lpstr>
      <vt:lpstr>Vilket bränsle släpper ut mest koldioxid, diesel eller etanol?</vt:lpstr>
      <vt:lpstr>Om vi eldar 1000 g bränsle hur mycket koldioxid släpps ut?</vt:lpstr>
      <vt:lpstr>Om vi eldar 1000 g bränsle hur mycket koldioxid släpps ut?</vt:lpstr>
      <vt:lpstr>Om vi eldar 1000 g bränsle hur mycket koldioxid släpps ut?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 with chemical reaktions</dc:title>
  <cp:revision>1</cp:revision>
  <dcterms:modified xsi:type="dcterms:W3CDTF">2017-02-22T11:56:13Z</dcterms:modified>
</cp:coreProperties>
</file>